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92" r:id="rId3"/>
  </p:sldMasterIdLst>
  <p:notesMasterIdLst>
    <p:notesMasterId r:id="rId35"/>
  </p:notesMasterIdLst>
  <p:handoutMasterIdLst>
    <p:handoutMasterId r:id="rId36"/>
  </p:handoutMasterIdLst>
  <p:sldIdLst>
    <p:sldId id="407" r:id="rId4"/>
    <p:sldId id="256" r:id="rId5"/>
    <p:sldId id="284" r:id="rId6"/>
    <p:sldId id="257" r:id="rId7"/>
    <p:sldId id="285" r:id="rId8"/>
    <p:sldId id="258" r:id="rId9"/>
    <p:sldId id="259" r:id="rId10"/>
    <p:sldId id="260" r:id="rId11"/>
    <p:sldId id="261" r:id="rId12"/>
    <p:sldId id="283" r:id="rId13"/>
    <p:sldId id="286" r:id="rId14"/>
    <p:sldId id="288" r:id="rId15"/>
    <p:sldId id="331" r:id="rId16"/>
    <p:sldId id="368" r:id="rId17"/>
    <p:sldId id="287" r:id="rId18"/>
    <p:sldId id="369" r:id="rId19"/>
    <p:sldId id="263" r:id="rId20"/>
    <p:sldId id="370" r:id="rId21"/>
    <p:sldId id="371" r:id="rId22"/>
    <p:sldId id="372" r:id="rId23"/>
    <p:sldId id="272" r:id="rId24"/>
    <p:sldId id="274" r:id="rId25"/>
    <p:sldId id="375" r:id="rId26"/>
    <p:sldId id="378" r:id="rId27"/>
    <p:sldId id="318" r:id="rId28"/>
    <p:sldId id="376" r:id="rId29"/>
    <p:sldId id="377" r:id="rId30"/>
    <p:sldId id="374" r:id="rId31"/>
    <p:sldId id="379" r:id="rId32"/>
    <p:sldId id="381" r:id="rId33"/>
    <p:sldId id="382" r:id="rId34"/>
  </p:sldIdLst>
  <p:sldSz cx="18288000" cy="10287000"/>
  <p:notesSz cx="6858000" cy="9144000"/>
  <p:embeddedFontLst>
    <p:embeddedFont>
      <p:font typeface="Aileron Heavy" panose="020B0604020202020204" charset="0"/>
      <p:regular r:id="rId37"/>
    </p:embeddedFont>
    <p:embeddedFont>
      <p:font typeface="Aileron Regular" panose="020B0604020202020204" charset="0"/>
      <p:regular r:id="rId38"/>
    </p:embeddedFont>
    <p:embeddedFont>
      <p:font typeface="Aileron Regular Bold" panose="020B0604020202020204" charset="0"/>
      <p:regular r:id="rId39"/>
    </p:embeddedFont>
    <p:embeddedFont>
      <p:font typeface="Aldhabi" panose="01000000000000000000" pitchFamily="2" charset="-78"/>
      <p:regular r:id="rId40"/>
    </p:embeddedFont>
    <p:embeddedFont>
      <p:font typeface="Bell MT" panose="02020503060305020303" pitchFamily="18" charset="0"/>
      <p:regular r:id="rId41"/>
      <p:bold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nva Sans" panose="020B0604020202020204" charset="0"/>
      <p:regular r:id="rId48"/>
    </p:embeddedFont>
    <p:embeddedFont>
      <p:font typeface="Canva Sans Bold" panose="020B0604020202020204" charset="0"/>
      <p:regular r:id="rId49"/>
    </p:embeddedFont>
    <p:embeddedFont>
      <p:font typeface="Code Pro" panose="020B0604020202020204" charset="0"/>
      <p:regular r:id="rId50"/>
    </p:embeddedFont>
    <p:embeddedFont>
      <p:font typeface="Edwardian Script ITC" panose="030303020407070D0804" pitchFamily="66" charset="0"/>
      <p:regular r:id="rId51"/>
    </p:embeddedFont>
    <p:embeddedFont>
      <p:font typeface="Gabriola" panose="04040605051002020D02" pitchFamily="82" charset="0"/>
      <p:regular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Rockwell" panose="02060603020205020403" pitchFamily="18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48" d="100"/>
          <a:sy n="48" d="100"/>
        </p:scale>
        <p:origin x="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EEFD19-1923-47C2-8BC0-82753F8D91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C0225-844E-4004-AD16-38EB60F4BD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2C8E6-69A3-4A65-95B1-C84942793B72}" type="datetimeFigureOut">
              <a:rPr lang="fr-FR" smtClean="0"/>
              <a:t>01/07/2023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323B4-3FA5-4E42-A6FB-BA1DD18850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94803-57D3-4BE5-99DD-D5E5A241BA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3D36-9777-4612-9061-D09D863C86F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758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580E3-CF4F-492C-8EB1-4542D5836684}" type="datetimeFigureOut">
              <a:rPr lang="fr-FR" smtClean="0"/>
              <a:t>01/07/2023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38151-AA87-4469-8606-E695B875D2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50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15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76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61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090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31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344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Limitations: manque de documentation, et de syntaxe, </a:t>
            </a:r>
            <a:r>
              <a:rPr lang="fr-FR" dirty="0" err="1"/>
              <a:t>prblm</a:t>
            </a:r>
            <a:r>
              <a:rPr lang="fr-FR" dirty="0"/>
              <a:t> de l’incompatibilité, éditeur non </a:t>
            </a:r>
            <a:r>
              <a:rPr lang="fr-FR" dirty="0" err="1"/>
              <a:t>intelig</a:t>
            </a:r>
            <a:r>
              <a:rPr lang="fr-FR" dirty="0"/>
              <a:t>, ne traite pas les erreur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FB5A2B-FB0C-4E8E-B286-57172495807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83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8E94-F04A-4BC5-ADCA-8277390BAF1A}" type="datetime1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90AC-212A-4509-8A42-7B5171FD3FB6}" type="datetime1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055C-B712-43DD-9BEB-2F938F50DA99}" type="datetime1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2455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6720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24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233730" y="1245508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5270" y="1245508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6810" y="1245506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98350" y="1245504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79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031006" y="1881344"/>
            <a:ext cx="17256995" cy="4493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75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399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2" y="3091274"/>
            <a:ext cx="6285401" cy="25927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11654157" y="4892612"/>
            <a:ext cx="6633843" cy="25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6086513" y="2659227"/>
            <a:ext cx="5800670" cy="4562325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304886" y="2843344"/>
            <a:ext cx="5398868" cy="318222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71674" y="4890639"/>
            <a:ext cx="1568271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70446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84635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3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DC0E-35FD-45B6-B1CC-3277E0DFC114}" type="datetime1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70331"/>
            <a:ext cx="18288000" cy="48605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4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943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69141" y="2"/>
            <a:ext cx="5851518" cy="24748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69141" y="7812155"/>
            <a:ext cx="5851518" cy="24748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443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245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1158793" y="3073892"/>
            <a:ext cx="3374024" cy="5931357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/>
                <a:t>Your Picture Here</a:t>
              </a:r>
              <a:endParaRPr lang="ko-KR" altLang="en-US" sz="18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6764" y="1"/>
            <a:ext cx="9908403" cy="10299585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4295" y="3619493"/>
            <a:ext cx="2877843" cy="477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894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920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48605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956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752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436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9872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9170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798A7-C870-45C5-AA0F-D24B84720517}" type="datetime1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185217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31016" y="1697387"/>
            <a:ext cx="5341151" cy="81038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4" name="Rounded Rectangle 3"/>
          <p:cNvSpPr/>
          <p:nvPr userDrawn="1"/>
        </p:nvSpPr>
        <p:spPr>
          <a:xfrm>
            <a:off x="797900" y="2021250"/>
            <a:ext cx="230802" cy="75228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585766" y="1914980"/>
            <a:ext cx="1028774" cy="102772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67556" y="2478906"/>
            <a:ext cx="334837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67556" y="3214280"/>
            <a:ext cx="33483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81844" y="8735741"/>
            <a:ext cx="3348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81844" y="6698570"/>
            <a:ext cx="407594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23035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155734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78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233730" y="1245508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5270" y="1245508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6810" y="1245506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98350" y="1245504"/>
            <a:ext cx="4623366" cy="4016138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909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031006" y="1881344"/>
            <a:ext cx="17256995" cy="4493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19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6079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2" y="3091274"/>
            <a:ext cx="6285401" cy="25927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11654157" y="4892612"/>
            <a:ext cx="6633843" cy="25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6086513" y="2659227"/>
            <a:ext cx="5800670" cy="4562325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304886" y="2843344"/>
            <a:ext cx="5398868" cy="318222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71674" y="4890639"/>
            <a:ext cx="1568271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70446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122002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095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70331"/>
            <a:ext cx="18288000" cy="48605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325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5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7685-611A-47AB-89C4-5A7DA2D1C33E}" type="datetime1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69141" y="2"/>
            <a:ext cx="5851518" cy="24748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69141" y="7812155"/>
            <a:ext cx="5851518" cy="24748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29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2377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1158793" y="3073892"/>
            <a:ext cx="3374024" cy="5931357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/>
                <a:t>Your Picture Here</a:t>
              </a:r>
              <a:endParaRPr lang="ko-KR" altLang="en-US" sz="1800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6764" y="1"/>
            <a:ext cx="9908403" cy="10299585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4295" y="3619493"/>
            <a:ext cx="2877843" cy="477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4992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2589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8288000" cy="48605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0384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7794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4267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9872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591584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185217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31016" y="1697387"/>
            <a:ext cx="5341151" cy="81038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4" name="Rounded Rectangle 3"/>
          <p:cNvSpPr/>
          <p:nvPr userDrawn="1"/>
        </p:nvSpPr>
        <p:spPr>
          <a:xfrm>
            <a:off x="797900" y="2021250"/>
            <a:ext cx="230802" cy="75228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585766" y="1914980"/>
            <a:ext cx="1028774" cy="102772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67556" y="2478906"/>
            <a:ext cx="334837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67556" y="3214280"/>
            <a:ext cx="33483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81844" y="8735741"/>
            <a:ext cx="3348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81844" y="6698570"/>
            <a:ext cx="407594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4057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905-D3BF-46AB-9577-E69A04AA75B5}" type="datetime1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F4F-7783-4D6C-9497-2FBAB37E1EC8}" type="datetime1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D1E9-FDBD-415F-9A18-8DB76F1F4ACA}" type="datetime1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ADBE-BD6A-451D-B503-0AB9984C7A60}" type="datetime1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9EE2-9E8A-449D-940E-A74AFE3DE69D}" type="datetime1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AC4F7-471D-4EA6-9227-C56BF4A8FFE9}" type="datetime1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39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85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microsoft.com/office/2007/relationships/hdphoto" Target="../media/hdphoto4.wdp"/><Relationship Id="rId3" Type="http://schemas.openxmlformats.org/officeDocument/2006/relationships/image" Target="../media/image57.svg"/><Relationship Id="rId21" Type="http://schemas.openxmlformats.org/officeDocument/2006/relationships/image" Target="../media/image73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microsoft.com/office/2007/relationships/hdphoto" Target="../media/hdphoto3.wdp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EC3F7-D101-EC1A-4E8D-2FDA79126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142" y="1658680"/>
            <a:ext cx="17903717" cy="6428132"/>
          </a:xfrm>
        </p:spPr>
        <p:txBody>
          <a:bodyPr/>
          <a:lstStyle/>
          <a:p>
            <a:r>
              <a:rPr lang="ar-DZ" sz="24900" dirty="0">
                <a:latin typeface="Aldhabi" panose="01000000000000000000" pitchFamily="2" charset="-78"/>
                <a:ea typeface="Yu Gothic UI Light" panose="020B0300000000000000" pitchFamily="34" charset="-128"/>
                <a:cs typeface="Aldhabi" panose="01000000000000000000" pitchFamily="2" charset="-78"/>
              </a:rPr>
              <a:t>بسم الله الرحمن الرحيم</a:t>
            </a:r>
            <a:endParaRPr lang="fr-FR" sz="24900" dirty="0">
              <a:latin typeface="Aldhabi" panose="01000000000000000000" pitchFamily="2" charset="-78"/>
              <a:ea typeface="Yu Gothic UI Light" panose="020B0300000000000000" pitchFamily="34" charset="-12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413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7E91"/>
                                      </p:to>
                                    </p:animClr>
                                    <p:animClr clrSpc="rgb" dir="cw">
                                      <p:cBhvr>
                                        <p:cTn id="7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7E91"/>
                                      </p:to>
                                    </p:animClr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1000" y="921617"/>
            <a:ext cx="7527984" cy="90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Proposed Solutions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1593" y="2216183"/>
            <a:ext cx="10436406" cy="116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>
                <a:latin typeface="Canva Sans" panose="020B0604020202020204" charset="0"/>
              </a:rPr>
              <a:t>A</a:t>
            </a:r>
            <a:r>
              <a:rPr lang="en-US" sz="2800" b="0" i="0" dirty="0">
                <a:effectLst/>
                <a:latin typeface="Canva Sans" panose="020B0604020202020204" charset="0"/>
              </a:rPr>
              <a:t> microservices-based application as a solution that </a:t>
            </a:r>
            <a:r>
              <a:rPr lang="fr-FR" sz="2800" b="0" i="0" dirty="0" err="1">
                <a:effectLst/>
                <a:latin typeface="Canva Sans" panose="020B0604020202020204" charset="0"/>
              </a:rPr>
              <a:t>offers</a:t>
            </a:r>
            <a:r>
              <a:rPr lang="fr-FR" sz="2800" b="0" i="0" dirty="0">
                <a:effectLst/>
                <a:latin typeface="Canva Sans" panose="020B0604020202020204" charset="0"/>
              </a:rPr>
              <a:t> stakeholders:</a:t>
            </a:r>
            <a:endParaRPr lang="en-US" sz="2800" dirty="0">
              <a:latin typeface="Canva Sans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84498" y="6085922"/>
            <a:ext cx="10750501" cy="5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>
                <a:latin typeface="Canva Sans" panose="020B0604020202020204" charset="0"/>
              </a:rPr>
              <a:t>E</a:t>
            </a:r>
            <a:r>
              <a:rPr lang="en-US" sz="3200" b="0" i="0" dirty="0">
                <a:effectLst/>
                <a:latin typeface="Canva Sans" panose="020B0604020202020204" charset="0"/>
              </a:rPr>
              <a:t>mpowering stakeholders to edit, track progress</a:t>
            </a:r>
            <a:endParaRPr lang="en-US" sz="3200" dirty="0">
              <a:latin typeface="Canva Sans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84498" y="7987315"/>
            <a:ext cx="11357831" cy="5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>
                <a:latin typeface="Canva Sans" panose="020B0604020202020204" charset="0"/>
              </a:rPr>
              <a:t>T</a:t>
            </a:r>
            <a:r>
              <a:rPr lang="en-US" sz="3200" b="0" i="0" dirty="0">
                <a:effectLst/>
                <a:latin typeface="Canva Sans" panose="020B0604020202020204" charset="0"/>
              </a:rPr>
              <a:t>ask monitoring, and access to insightful statistics.</a:t>
            </a:r>
            <a:endParaRPr lang="en-US" sz="3200" dirty="0">
              <a:latin typeface="Canva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6DAE7-4E33-4F7D-9A9F-BAE19BFD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134" y="4826943"/>
            <a:ext cx="3058530" cy="3736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8A03B-0ADA-45D1-8439-13FAEE14BC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25703" y="454660"/>
            <a:ext cx="11357832" cy="4913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0A485-AAC3-4EF6-9953-F8ACC8FC2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924" y="4069910"/>
            <a:ext cx="1030254" cy="10302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10577-73A0-4D1A-8D4C-0EA57502E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593" y="5956222"/>
            <a:ext cx="1030313" cy="1030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02CDC1-182F-4F07-AEB6-93AE4D40E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924" y="7770301"/>
            <a:ext cx="1030313" cy="1030313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BDA48710-A19F-4FDC-BBC8-18D24DDA8966}"/>
              </a:ext>
            </a:extLst>
          </p:cNvPr>
          <p:cNvSpPr txBox="1"/>
          <p:nvPr/>
        </p:nvSpPr>
        <p:spPr>
          <a:xfrm>
            <a:off x="2565448" y="4003407"/>
            <a:ext cx="10126839" cy="118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200" dirty="0">
                <a:latin typeface="Canva Sans" panose="020B0604020202020204" charset="0"/>
              </a:rPr>
              <a:t>E</a:t>
            </a:r>
            <a:r>
              <a:rPr lang="en-US" sz="3200" b="0" i="0" dirty="0">
                <a:effectLst/>
                <a:latin typeface="Canva Sans" panose="020B0604020202020204" charset="0"/>
              </a:rPr>
              <a:t>asy navigation, access to project information, and streamlined demand submission</a:t>
            </a:r>
            <a:endParaRPr lang="en-US" sz="3200" dirty="0">
              <a:latin typeface="Canva Sans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515AE-FCC3-4BA1-A4E8-C0CD9A75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061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3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079107" y="4457700"/>
            <a:ext cx="6650873" cy="216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fr-FR" sz="6600" b="1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ea typeface="Twentieth Century"/>
                <a:cs typeface="Twentieth Century"/>
                <a:sym typeface="Twentieth Century"/>
              </a:rPr>
              <a:t>Project Management</a:t>
            </a:r>
            <a:endParaRPr sz="15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992386"/>
            <a:ext cx="0" cy="962276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087772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010400" y="978773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r>
              <a:rPr lang="en-US" sz="1800" kern="0" dirty="0"/>
              <a:t>11</a:t>
            </a:r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385939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711057-A2BE-4281-BDC7-0CC20E784283}"/>
              </a:ext>
            </a:extLst>
          </p:cNvPr>
          <p:cNvSpPr/>
          <p:nvPr/>
        </p:nvSpPr>
        <p:spPr>
          <a:xfrm>
            <a:off x="2030431" y="2312909"/>
            <a:ext cx="4968761" cy="6852861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02CA216-D932-4574-946A-8E2CF375923E}"/>
              </a:ext>
            </a:extLst>
          </p:cNvPr>
          <p:cNvSpPr/>
          <p:nvPr/>
        </p:nvSpPr>
        <p:spPr>
          <a:xfrm flipH="1" flipV="1">
            <a:off x="2523341" y="3562065"/>
            <a:ext cx="443964" cy="222251"/>
          </a:xfrm>
          <a:prstGeom prst="rtTriangl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D8982-8CB1-4979-8467-AEB2CBE14381}"/>
              </a:ext>
            </a:extLst>
          </p:cNvPr>
          <p:cNvSpPr/>
          <p:nvPr/>
        </p:nvSpPr>
        <p:spPr>
          <a:xfrm>
            <a:off x="2968085" y="2287531"/>
            <a:ext cx="3512057" cy="636116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B5929-1DE1-497C-B2CB-6B37C851C2AF}"/>
              </a:ext>
            </a:extLst>
          </p:cNvPr>
          <p:cNvSpPr/>
          <p:nvPr/>
        </p:nvSpPr>
        <p:spPr>
          <a:xfrm>
            <a:off x="2523342" y="2679419"/>
            <a:ext cx="1994808" cy="8915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864DE-4753-486C-975B-F108232B202F}"/>
              </a:ext>
            </a:extLst>
          </p:cNvPr>
          <p:cNvSpPr txBox="1"/>
          <p:nvPr/>
        </p:nvSpPr>
        <p:spPr>
          <a:xfrm>
            <a:off x="3410692" y="4493698"/>
            <a:ext cx="26996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700" b="1" dirty="0">
                <a:solidFill>
                  <a:prstClr val="black"/>
                </a:solidFill>
                <a:latin typeface="Rockwell" panose="020606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A5A4C-B5C4-4382-8E61-37AC165207E9}"/>
              </a:ext>
            </a:extLst>
          </p:cNvPr>
          <p:cNvSpPr txBox="1"/>
          <p:nvPr/>
        </p:nvSpPr>
        <p:spPr>
          <a:xfrm>
            <a:off x="2858594" y="2680164"/>
            <a:ext cx="163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48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B84E60-24CB-4EAE-B98B-BBF496C9A4F9}"/>
              </a:ext>
            </a:extLst>
          </p:cNvPr>
          <p:cNvSpPr/>
          <p:nvPr/>
        </p:nvSpPr>
        <p:spPr>
          <a:xfrm>
            <a:off x="6460870" y="2312909"/>
            <a:ext cx="4769544" cy="6852861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CE9F55C-AD7A-4056-960F-66122F38BBC4}"/>
              </a:ext>
            </a:extLst>
          </p:cNvPr>
          <p:cNvSpPr/>
          <p:nvPr/>
        </p:nvSpPr>
        <p:spPr>
          <a:xfrm flipH="1" flipV="1">
            <a:off x="6754245" y="3562065"/>
            <a:ext cx="443964" cy="222251"/>
          </a:xfrm>
          <a:prstGeom prst="rtTriangle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106EE-5433-4D40-A549-CFD8209E145B}"/>
              </a:ext>
            </a:extLst>
          </p:cNvPr>
          <p:cNvSpPr/>
          <p:nvPr/>
        </p:nvSpPr>
        <p:spPr>
          <a:xfrm>
            <a:off x="7198209" y="2287531"/>
            <a:ext cx="3512057" cy="636116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9ADED3-208C-4E1C-83EB-6803A6DD771A}"/>
              </a:ext>
            </a:extLst>
          </p:cNvPr>
          <p:cNvSpPr/>
          <p:nvPr/>
        </p:nvSpPr>
        <p:spPr>
          <a:xfrm>
            <a:off x="6754245" y="2679419"/>
            <a:ext cx="1994808" cy="8915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71D82A-8EDA-489B-A80E-515149D314DE}"/>
              </a:ext>
            </a:extLst>
          </p:cNvPr>
          <p:cNvSpPr txBox="1"/>
          <p:nvPr/>
        </p:nvSpPr>
        <p:spPr>
          <a:xfrm>
            <a:off x="7503976" y="4493697"/>
            <a:ext cx="26996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700" b="1" dirty="0">
                <a:solidFill>
                  <a:prstClr val="black"/>
                </a:solidFill>
                <a:latin typeface="Rockwell" panose="020606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Skills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D9B16-3A1F-4CA0-9BF0-0197E365B158}"/>
              </a:ext>
            </a:extLst>
          </p:cNvPr>
          <p:cNvSpPr txBox="1"/>
          <p:nvPr/>
        </p:nvSpPr>
        <p:spPr>
          <a:xfrm>
            <a:off x="7089353" y="2680164"/>
            <a:ext cx="163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48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13EB64-EA06-45BA-A85B-210E043EE903}"/>
              </a:ext>
            </a:extLst>
          </p:cNvPr>
          <p:cNvSpPr/>
          <p:nvPr/>
        </p:nvSpPr>
        <p:spPr>
          <a:xfrm>
            <a:off x="10648231" y="2312909"/>
            <a:ext cx="4744167" cy="6852861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34D95D0C-7690-48CE-B5E7-D0929337287E}"/>
              </a:ext>
            </a:extLst>
          </p:cNvPr>
          <p:cNvSpPr/>
          <p:nvPr/>
        </p:nvSpPr>
        <p:spPr>
          <a:xfrm flipH="1" flipV="1">
            <a:off x="10916231" y="3562065"/>
            <a:ext cx="443964" cy="222251"/>
          </a:xfrm>
          <a:prstGeom prst="rtTriangl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BEF998-1F66-4E27-92B1-7C4F8C48D46D}"/>
              </a:ext>
            </a:extLst>
          </p:cNvPr>
          <p:cNvSpPr/>
          <p:nvPr/>
        </p:nvSpPr>
        <p:spPr>
          <a:xfrm>
            <a:off x="11360195" y="2287531"/>
            <a:ext cx="3512057" cy="636116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CB74FC-D68B-4690-A844-CBA1F58D8971}"/>
              </a:ext>
            </a:extLst>
          </p:cNvPr>
          <p:cNvSpPr/>
          <p:nvPr/>
        </p:nvSpPr>
        <p:spPr>
          <a:xfrm>
            <a:off x="10916230" y="2679419"/>
            <a:ext cx="1994808" cy="891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3630A-1EB8-4A71-A8F3-AB00A75FE1CF}"/>
              </a:ext>
            </a:extLst>
          </p:cNvPr>
          <p:cNvSpPr txBox="1"/>
          <p:nvPr/>
        </p:nvSpPr>
        <p:spPr>
          <a:xfrm>
            <a:off x="11659330" y="4493697"/>
            <a:ext cx="26996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700" b="1" dirty="0">
                <a:solidFill>
                  <a:prstClr val="black"/>
                </a:solidFill>
                <a:latin typeface="Rockwell" panose="020606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Tools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BBDED6-226D-4E00-A92A-259EA2F00E20}"/>
              </a:ext>
            </a:extLst>
          </p:cNvPr>
          <p:cNvSpPr txBox="1"/>
          <p:nvPr/>
        </p:nvSpPr>
        <p:spPr>
          <a:xfrm>
            <a:off x="11251338" y="2680164"/>
            <a:ext cx="163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4800" b="1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56" name="Graphic 55" descr="Diploma">
            <a:extLst>
              <a:ext uri="{FF2B5EF4-FFF2-40B4-BE49-F238E27FC236}">
                <a16:creationId xmlns:a16="http://schemas.microsoft.com/office/drawing/2014/main" id="{CB3C10FA-49CF-480F-9A56-C6038E94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894" y="5767999"/>
            <a:ext cx="2624396" cy="2624396"/>
          </a:xfrm>
          <a:prstGeom prst="rect">
            <a:avLst/>
          </a:prstGeom>
        </p:spPr>
      </p:pic>
      <p:pic>
        <p:nvPicPr>
          <p:cNvPr id="58" name="Graphic 57" descr="Lightbulb and pencil">
            <a:extLst>
              <a:ext uri="{FF2B5EF4-FFF2-40B4-BE49-F238E27FC236}">
                <a16:creationId xmlns:a16="http://schemas.microsoft.com/office/drawing/2014/main" id="{B240C84A-AE68-4FB7-8AF1-65E2AE780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8925" y="5924485"/>
            <a:ext cx="2311424" cy="231142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862DDE-F79F-4D1F-97FB-0CCD12186C14}"/>
              </a:ext>
            </a:extLst>
          </p:cNvPr>
          <p:cNvSpPr/>
          <p:nvPr/>
        </p:nvSpPr>
        <p:spPr>
          <a:xfrm>
            <a:off x="2980054" y="8484940"/>
            <a:ext cx="3480816" cy="1276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CF5934-E417-407F-8589-52282034E559}"/>
              </a:ext>
            </a:extLst>
          </p:cNvPr>
          <p:cNvSpPr/>
          <p:nvPr/>
        </p:nvSpPr>
        <p:spPr>
          <a:xfrm>
            <a:off x="7221492" y="8484940"/>
            <a:ext cx="3480816" cy="1276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B7C5388-BDE0-439E-BBDA-DCE4905F2D1A}"/>
              </a:ext>
            </a:extLst>
          </p:cNvPr>
          <p:cNvSpPr/>
          <p:nvPr/>
        </p:nvSpPr>
        <p:spPr>
          <a:xfrm>
            <a:off x="11375814" y="8486575"/>
            <a:ext cx="3480816" cy="1276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63FFC-3AE9-4059-AC9E-EE1C81450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2280" y="6121516"/>
            <a:ext cx="2556071" cy="191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7F86F-8A98-4906-BE8B-BE90C0191AAE}"/>
              </a:ext>
            </a:extLst>
          </p:cNvPr>
          <p:cNvSpPr txBox="1"/>
          <p:nvPr/>
        </p:nvSpPr>
        <p:spPr>
          <a:xfrm>
            <a:off x="2312183" y="979094"/>
            <a:ext cx="1119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nva Sans" panose="020B0604020202020204" charset="0"/>
                <a:cs typeface="Canva Sans" panose="020B0604020202020204" charset="0"/>
              </a:rPr>
              <a:t>Project Management is a set of:</a:t>
            </a:r>
            <a:endParaRPr lang="fr-FR" sz="4000" b="1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76571-7E42-4D83-8042-AC741D6A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713" y="96832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863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7" grpId="0" animBg="1"/>
      <p:bldP spid="20" grpId="0" animBg="1"/>
      <p:bldP spid="22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5" grpId="0" animBg="1"/>
      <p:bldP spid="36" grpId="0" animBg="1"/>
      <p:bldP spid="37" grpId="0" animBg="1"/>
      <p:bldP spid="38" grpId="0" animBg="1"/>
      <p:bldP spid="59" grpId="0" animBg="1"/>
      <p:bldP spid="60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454002" y="708579"/>
            <a:ext cx="17359796" cy="1086371"/>
          </a:xfrm>
        </p:spPr>
        <p:txBody>
          <a:bodyPr>
            <a:noAutofit/>
          </a:bodyPr>
          <a:lstStyle/>
          <a:p>
            <a:r>
              <a:rPr lang="fr-FR" sz="5400" b="0" i="0" dirty="0">
                <a:solidFill>
                  <a:srgbClr val="002060"/>
                </a:solidFill>
                <a:effectLst/>
                <a:latin typeface="Bell MT" panose="02020503060305020303" pitchFamily="18" charset="0"/>
              </a:rPr>
              <a:t>Project Management Life cycle</a:t>
            </a:r>
            <a:endParaRPr lang="en-US" sz="5400" dirty="0">
              <a:solidFill>
                <a:srgbClr val="002060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35C9A-042C-4DB5-934E-C1029878BE83}"/>
              </a:ext>
            </a:extLst>
          </p:cNvPr>
          <p:cNvSpPr txBox="1"/>
          <p:nvPr/>
        </p:nvSpPr>
        <p:spPr>
          <a:xfrm>
            <a:off x="1796277" y="3128842"/>
            <a:ext cx="3348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dirty="0">
                <a:latin typeface="Canva Sans" panose="020B0604020202020204" charset="0"/>
                <a:cs typeface="Canva Sans" panose="020B0604020202020204" charset="0"/>
              </a:rPr>
              <a:t>Project starting phase, defining objectives and stakeholders.</a:t>
            </a:r>
            <a:endParaRPr lang="ko-KR" altLang="en-US" b="1" dirty="0">
              <a:solidFill>
                <a:prstClr val="white">
                  <a:lumMod val="65000"/>
                </a:prstClr>
              </a:solidFill>
              <a:latin typeface="Canva Sans" panose="020B0604020202020204" charset="0"/>
              <a:ea typeface="Arial Unicode MS"/>
              <a:cs typeface="Canva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AD68D-8F89-4809-9989-74B87A4EE665}"/>
              </a:ext>
            </a:extLst>
          </p:cNvPr>
          <p:cNvSpPr txBox="1"/>
          <p:nvPr/>
        </p:nvSpPr>
        <p:spPr>
          <a:xfrm>
            <a:off x="2200815" y="67708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altLang="ko-KR" b="1" dirty="0">
                <a:solidFill>
                  <a:srgbClr val="F9548B"/>
                </a:solidFill>
                <a:latin typeface="Arial"/>
                <a:ea typeface="Arial Unicode MS"/>
                <a:cs typeface="Arial" pitchFamily="34" charset="0"/>
              </a:rPr>
              <a:t>Initiation</a:t>
            </a:r>
            <a:endParaRPr lang="ko-KR" altLang="en-US" b="1" dirty="0">
              <a:solidFill>
                <a:srgbClr val="F9548B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E58EF-2689-465B-A813-0E6B2D03AE5E}"/>
              </a:ext>
            </a:extLst>
          </p:cNvPr>
          <p:cNvSpPr txBox="1"/>
          <p:nvPr/>
        </p:nvSpPr>
        <p:spPr>
          <a:xfrm>
            <a:off x="7615342" y="3122583"/>
            <a:ext cx="3348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dirty="0">
                <a:latin typeface="Canva Sans" panose="020B0604020202020204" charset="0"/>
                <a:cs typeface="Canva Sans" panose="020B0604020202020204" charset="0"/>
              </a:rPr>
              <a:t>Implementation of project tasks, managing scope and team coordination.</a:t>
            </a:r>
            <a:endParaRPr lang="ko-KR" altLang="en-US" b="1" dirty="0">
              <a:solidFill>
                <a:srgbClr val="F07624"/>
              </a:solidFill>
              <a:latin typeface="Canva Sans" panose="020B0604020202020204" charset="0"/>
              <a:ea typeface="Arial Unicode MS"/>
              <a:cs typeface="Canva San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76783-F9E1-4BD8-B277-4B1928C7155C}"/>
              </a:ext>
            </a:extLst>
          </p:cNvPr>
          <p:cNvSpPr txBox="1"/>
          <p:nvPr/>
        </p:nvSpPr>
        <p:spPr>
          <a:xfrm>
            <a:off x="13479054" y="3065572"/>
            <a:ext cx="3348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dirty="0">
                <a:latin typeface="Canva Sans" panose="020B0604020202020204" charset="0"/>
                <a:cs typeface="Canva Sans" panose="020B0604020202020204" charset="0"/>
              </a:rPr>
              <a:t>Finalizing deliverables, project review, and formal completion.</a:t>
            </a:r>
            <a:endParaRPr lang="ko-KR" altLang="en-US" b="1" dirty="0">
              <a:solidFill>
                <a:srgbClr val="1ED4DE"/>
              </a:solidFill>
              <a:latin typeface="Canva Sans" panose="020B0604020202020204" charset="0"/>
              <a:ea typeface="Arial Unicode MS"/>
              <a:cs typeface="Canva Sans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E3F72D-F304-4159-94A6-224838BB9A50}"/>
              </a:ext>
            </a:extLst>
          </p:cNvPr>
          <p:cNvSpPr txBox="1"/>
          <p:nvPr/>
        </p:nvSpPr>
        <p:spPr>
          <a:xfrm>
            <a:off x="4471928" y="7790941"/>
            <a:ext cx="334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dirty="0">
                <a:latin typeface="Canva Sans" panose="020B0604020202020204" charset="0"/>
                <a:cs typeface="Canva Sans" panose="020B0604020202020204" charset="0"/>
              </a:rPr>
              <a:t>Detailed project plan creation, resource estimation, and risk assessment.</a:t>
            </a:r>
            <a:endParaRPr lang="ko-KR" altLang="en-US" b="1" dirty="0">
              <a:solidFill>
                <a:srgbClr val="E62949"/>
              </a:solidFill>
              <a:latin typeface="Canva Sans" panose="020B0604020202020204" charset="0"/>
              <a:ea typeface="Arial Unicode MS"/>
              <a:cs typeface="Canva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F91BB-DDE5-460B-8607-A9D164156801}"/>
              </a:ext>
            </a:extLst>
          </p:cNvPr>
          <p:cNvSpPr txBox="1"/>
          <p:nvPr/>
        </p:nvSpPr>
        <p:spPr>
          <a:xfrm>
            <a:off x="10443398" y="7790941"/>
            <a:ext cx="3958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dirty="0">
                <a:latin typeface="Canva Sans" panose="020B0604020202020204" charset="0"/>
                <a:cs typeface="Canva Sans" panose="020B0604020202020204" charset="0"/>
              </a:rPr>
              <a:t>Ongoing tracking and assessment of project progress, ensuring that tasks are being completed as planned</a:t>
            </a:r>
            <a:endParaRPr lang="ko-KR" altLang="en-US" dirty="0">
              <a:solidFill>
                <a:srgbClr val="F4BD2D"/>
              </a:solidFill>
              <a:latin typeface="Canva Sans" panose="020B0604020202020204" charset="0"/>
              <a:ea typeface="Arial Unicode MS"/>
              <a:cs typeface="Canva Sans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83A6E-74E8-430F-B9FD-B5AE5D48F892}"/>
              </a:ext>
            </a:extLst>
          </p:cNvPr>
          <p:cNvSpPr txBox="1"/>
          <p:nvPr/>
        </p:nvSpPr>
        <p:spPr>
          <a:xfrm>
            <a:off x="8161854" y="649571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AT" altLang="ko-KR" b="1" dirty="0">
                <a:solidFill>
                  <a:srgbClr val="F9548B"/>
                </a:solidFill>
                <a:latin typeface="Arial"/>
                <a:ea typeface="Arial Unicode MS"/>
                <a:cs typeface="Arial" pitchFamily="34" charset="0"/>
              </a:rPr>
              <a:t>Exe</a:t>
            </a:r>
            <a:r>
              <a:rPr lang="en-US" altLang="ko-KR" b="1" dirty="0" err="1">
                <a:solidFill>
                  <a:srgbClr val="F9548B"/>
                </a:solidFill>
                <a:latin typeface="Arial"/>
                <a:ea typeface="Arial Unicode MS"/>
                <a:cs typeface="Arial" pitchFamily="34" charset="0"/>
              </a:rPr>
              <a:t>cution</a:t>
            </a:r>
            <a:endParaRPr lang="ko-KR" altLang="en-US" b="1" dirty="0">
              <a:solidFill>
                <a:srgbClr val="F9548B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55BAF8-8ABD-4DB8-96E9-8351BC8C73A5}"/>
              </a:ext>
            </a:extLst>
          </p:cNvPr>
          <p:cNvSpPr txBox="1"/>
          <p:nvPr/>
        </p:nvSpPr>
        <p:spPr>
          <a:xfrm>
            <a:off x="14142969" y="653134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altLang="fr-FR" b="1" dirty="0">
                <a:solidFill>
                  <a:srgbClr val="F9548B"/>
                </a:solidFill>
                <a:latin typeface="Arial"/>
                <a:ea typeface="Arial Unicode MS"/>
                <a:cs typeface="Arial" pitchFamily="34" charset="0"/>
              </a:rPr>
              <a:t>Closure</a:t>
            </a:r>
            <a:endParaRPr lang="fr-FR" altLang="fr-FR" b="1" dirty="0">
              <a:solidFill>
                <a:srgbClr val="F9548B"/>
              </a:solidFill>
              <a:latin typeface="Arial"/>
              <a:ea typeface="Arial Unicode MS"/>
            </a:endParaRPr>
          </a:p>
          <a:p>
            <a:pPr algn="ctr" defTabSz="1371600"/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5ACE3F-E511-4A29-94D9-DDD0348345CC}"/>
              </a:ext>
            </a:extLst>
          </p:cNvPr>
          <p:cNvSpPr txBox="1"/>
          <p:nvPr/>
        </p:nvSpPr>
        <p:spPr>
          <a:xfrm>
            <a:off x="5132369" y="4635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altLang="ko-KR" b="1" dirty="0">
                <a:solidFill>
                  <a:srgbClr val="F9548B"/>
                </a:solidFill>
                <a:latin typeface="Arial"/>
                <a:ea typeface="Arial Unicode MS"/>
                <a:cs typeface="Arial" pitchFamily="34" charset="0"/>
              </a:rPr>
              <a:t>Planning</a:t>
            </a:r>
            <a:endParaRPr lang="ko-KR" altLang="en-US" b="1" dirty="0">
              <a:solidFill>
                <a:srgbClr val="F9548B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A4910-FA02-45FF-A111-5B8FF2CC264D}"/>
              </a:ext>
            </a:extLst>
          </p:cNvPr>
          <p:cNvSpPr txBox="1"/>
          <p:nvPr/>
        </p:nvSpPr>
        <p:spPr>
          <a:xfrm>
            <a:off x="11211417" y="4577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altLang="ko-KR" b="1" dirty="0">
                <a:solidFill>
                  <a:srgbClr val="F9548B"/>
                </a:solidFill>
                <a:latin typeface="Arial"/>
                <a:ea typeface="Arial Unicode MS"/>
                <a:cs typeface="Arial" pitchFamily="34" charset="0"/>
              </a:rPr>
              <a:t>Monitoring</a:t>
            </a:r>
            <a:endParaRPr lang="ko-KR" altLang="en-US" b="1" dirty="0">
              <a:solidFill>
                <a:srgbClr val="F9548B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0A9B3D9-3E08-AC5D-1867-E375036E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25" y="5731976"/>
            <a:ext cx="838244" cy="8763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0A982B-1431-5A61-74D7-62FB04003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89" y="5130091"/>
            <a:ext cx="923973" cy="8477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3A1FE6-2BBE-AE1D-9D09-F94B97C14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77" y="5599052"/>
            <a:ext cx="914447" cy="88587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C11F01B-17AA-4222-4BA8-166E887A9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54381"/>
            <a:ext cx="65" cy="37703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700" dirty="0">
              <a:solidFill>
                <a:prstClr val="black"/>
              </a:solidFill>
              <a:latin typeface="Arial" panose="020B0604020202020204" pitchFamily="34" charset="0"/>
              <a:ea typeface="Arial Unicode M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A57910-3BC1-02D3-BE80-356F5350D2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4" t="15782" r="24498" b="-3"/>
          <a:stretch/>
        </p:blipFill>
        <p:spPr>
          <a:xfrm>
            <a:off x="14769906" y="5593240"/>
            <a:ext cx="837101" cy="1016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3A6BF0-B305-4B34-AAA8-2CF433E449A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282" y="5003275"/>
            <a:ext cx="1162212" cy="909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3EC32-F1CA-4C8A-88BC-DE3936C573E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5529" y="4509669"/>
            <a:ext cx="3450635" cy="1621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6140F-C4BC-4883-988F-D3B6C2A60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1928" y="5720502"/>
            <a:ext cx="3450635" cy="1621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9EAD8B-AC75-41FC-93F7-4BF69EE8D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3275" y="4430533"/>
            <a:ext cx="3450635" cy="1621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26E381-4F90-430A-94AF-5EAD51328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61255" y="5650029"/>
            <a:ext cx="3444539" cy="1615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BD2E04-4893-44D2-9FE3-03277A8564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3140" y="4332661"/>
            <a:ext cx="3450635" cy="1621677"/>
          </a:xfrm>
          <a:prstGeom prst="rect">
            <a:avLst/>
          </a:prstGeom>
        </p:spPr>
      </p:pic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AB998837-273B-43E5-B9C6-DE241D92FE1B}"/>
              </a:ext>
            </a:extLst>
          </p:cNvPr>
          <p:cNvSpPr txBox="1">
            <a:spLocks/>
          </p:cNvSpPr>
          <p:nvPr/>
        </p:nvSpPr>
        <p:spPr>
          <a:xfrm>
            <a:off x="9178592" y="9739312"/>
            <a:ext cx="411480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7D1B48-9D84-4318-ACD0-4C0EBC2136A4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20" grpId="0"/>
      <p:bldP spid="23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429000" y="711155"/>
            <a:ext cx="17359796" cy="1086371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  <a:latin typeface="Bell MT" panose="02020503060305020303" pitchFamily="18" charset="0"/>
              </a:rPr>
              <a:t>Public Procurement Process</a:t>
            </a:r>
            <a:endParaRPr lang="ko-KR" altLang="en-US" sz="5400" b="1" dirty="0">
              <a:solidFill>
                <a:schemeClr val="tx2"/>
              </a:solidFill>
              <a:latin typeface="Bell MT" panose="02020503060305020303" pitchFamily="18" charset="0"/>
            </a:endParaRPr>
          </a:p>
        </p:txBody>
      </p:sp>
      <p:grpSp>
        <p:nvGrpSpPr>
          <p:cNvPr id="26" name="组合 1">
            <a:extLst>
              <a:ext uri="{FF2B5EF4-FFF2-40B4-BE49-F238E27FC236}">
                <a16:creationId xmlns:a16="http://schemas.microsoft.com/office/drawing/2014/main" id="{58B06546-BEF8-4007-9159-43ABA4118732}"/>
              </a:ext>
            </a:extLst>
          </p:cNvPr>
          <p:cNvGrpSpPr/>
          <p:nvPr/>
        </p:nvGrpSpPr>
        <p:grpSpPr>
          <a:xfrm>
            <a:off x="5483861" y="2983707"/>
            <a:ext cx="7288413" cy="5905620"/>
            <a:chOff x="3549270" y="1902733"/>
            <a:chExt cx="5072216" cy="4109890"/>
          </a:xfrm>
        </p:grpSpPr>
        <p:grpSp>
          <p:nvGrpSpPr>
            <p:cNvPr id="27" name="Group 64">
              <a:extLst>
                <a:ext uri="{FF2B5EF4-FFF2-40B4-BE49-F238E27FC236}">
                  <a16:creationId xmlns:a16="http://schemas.microsoft.com/office/drawing/2014/main" id="{18DF3BA8-5DD5-48C7-8355-DE842CBC1027}"/>
                </a:ext>
              </a:extLst>
            </p:cNvPr>
            <p:cNvGrpSpPr/>
            <p:nvPr/>
          </p:nvGrpSpPr>
          <p:grpSpPr>
            <a:xfrm>
              <a:off x="4324282" y="1902733"/>
              <a:ext cx="3539733" cy="4109890"/>
              <a:chOff x="3561365" y="974878"/>
              <a:chExt cx="4287234" cy="4977794"/>
            </a:xfrm>
          </p:grpSpPr>
          <p:grpSp>
            <p:nvGrpSpPr>
              <p:cNvPr id="50" name="Group 82">
                <a:extLst>
                  <a:ext uri="{FF2B5EF4-FFF2-40B4-BE49-F238E27FC236}">
                    <a16:creationId xmlns:a16="http://schemas.microsoft.com/office/drawing/2014/main" id="{E38B6121-E83A-4826-A369-8B67FBF72661}"/>
                  </a:ext>
                </a:extLst>
              </p:cNvPr>
              <p:cNvGrpSpPr/>
              <p:nvPr/>
            </p:nvGrpSpPr>
            <p:grpSpPr>
              <a:xfrm>
                <a:off x="3561365" y="974878"/>
                <a:ext cx="4287234" cy="4977794"/>
                <a:chOff x="3561365" y="974878"/>
                <a:chExt cx="4287234" cy="4977794"/>
              </a:xfrm>
            </p:grpSpPr>
            <p:sp>
              <p:nvSpPr>
                <p:cNvPr id="64" name="Hexagon 96">
                  <a:extLst>
                    <a:ext uri="{FF2B5EF4-FFF2-40B4-BE49-F238E27FC236}">
                      <a16:creationId xmlns:a16="http://schemas.microsoft.com/office/drawing/2014/main" id="{04C5D742-0BB7-4E06-AA7C-7D35EE454BD4}"/>
                    </a:ext>
                  </a:extLst>
                </p:cNvPr>
                <p:cNvSpPr/>
                <p:nvPr/>
              </p:nvSpPr>
              <p:spPr>
                <a:xfrm rot="5400000">
                  <a:off x="3363953" y="1447511"/>
                  <a:ext cx="4682060" cy="4032526"/>
                </a:xfrm>
                <a:prstGeom prst="hexagon">
                  <a:avLst>
                    <a:gd name="adj" fmla="val 28691"/>
                    <a:gd name="vf" fmla="val 115470"/>
                  </a:avLst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65" name="Hexagon 97">
                  <a:extLst>
                    <a:ext uri="{FF2B5EF4-FFF2-40B4-BE49-F238E27FC236}">
                      <a16:creationId xmlns:a16="http://schemas.microsoft.com/office/drawing/2014/main" id="{6E3F4063-2D8F-4D66-BD9F-CB54D87B610B}"/>
                    </a:ext>
                  </a:extLst>
                </p:cNvPr>
                <p:cNvSpPr/>
                <p:nvPr/>
              </p:nvSpPr>
              <p:spPr>
                <a:xfrm rot="5400000">
                  <a:off x="3216086" y="1320158"/>
                  <a:ext cx="4977794" cy="4287233"/>
                </a:xfrm>
                <a:prstGeom prst="hexagon">
                  <a:avLst>
                    <a:gd name="adj" fmla="val 28691"/>
                    <a:gd name="vf" fmla="val 115470"/>
                  </a:avLst>
                </a:prstGeom>
                <a:noFill/>
                <a:ln>
                  <a:solidFill>
                    <a:srgbClr val="7564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</p:grpSp>
          <p:grpSp>
            <p:nvGrpSpPr>
              <p:cNvPr id="51" name="Group 83">
                <a:extLst>
                  <a:ext uri="{FF2B5EF4-FFF2-40B4-BE49-F238E27FC236}">
                    <a16:creationId xmlns:a16="http://schemas.microsoft.com/office/drawing/2014/main" id="{22ED1EE9-932B-4024-BE95-1F3C779A1379}"/>
                  </a:ext>
                </a:extLst>
              </p:cNvPr>
              <p:cNvGrpSpPr/>
              <p:nvPr/>
            </p:nvGrpSpPr>
            <p:grpSpPr>
              <a:xfrm>
                <a:off x="3628531" y="1598462"/>
                <a:ext cx="4152902" cy="3730627"/>
                <a:chOff x="3561367" y="1564031"/>
                <a:chExt cx="4152902" cy="3730627"/>
              </a:xfrm>
            </p:grpSpPr>
            <p:sp>
              <p:nvSpPr>
                <p:cNvPr id="52" name="Trapezoid 84">
                  <a:extLst>
                    <a:ext uri="{FF2B5EF4-FFF2-40B4-BE49-F238E27FC236}">
                      <a16:creationId xmlns:a16="http://schemas.microsoft.com/office/drawing/2014/main" id="{129DE1C2-6D85-4246-A6F2-061979B5B0AF}"/>
                    </a:ext>
                  </a:extLst>
                </p:cNvPr>
                <p:cNvSpPr/>
                <p:nvPr/>
              </p:nvSpPr>
              <p:spPr>
                <a:xfrm rot="12603094">
                  <a:off x="5477566" y="1747203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FEB83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3" name="Trapezoid 85">
                  <a:extLst>
                    <a:ext uri="{FF2B5EF4-FFF2-40B4-BE49-F238E27FC236}">
                      <a16:creationId xmlns:a16="http://schemas.microsoft.com/office/drawing/2014/main" id="{E21E468A-6BC7-4509-8B35-92BABB915178}"/>
                    </a:ext>
                  </a:extLst>
                </p:cNvPr>
                <p:cNvSpPr/>
                <p:nvPr/>
              </p:nvSpPr>
              <p:spPr>
                <a:xfrm rot="8996906" flipH="1">
                  <a:off x="3758303" y="1747203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4" name="Trapezoid 86">
                  <a:extLst>
                    <a:ext uri="{FF2B5EF4-FFF2-40B4-BE49-F238E27FC236}">
                      <a16:creationId xmlns:a16="http://schemas.microsoft.com/office/drawing/2014/main" id="{600046C8-F9A4-4B90-9490-F436E89196C6}"/>
                    </a:ext>
                  </a:extLst>
                </p:cNvPr>
                <p:cNvSpPr/>
                <p:nvPr/>
              </p:nvSpPr>
              <p:spPr>
                <a:xfrm rot="8996906" flipV="1">
                  <a:off x="5474451" y="4756150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0087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5" name="Trapezoid 87">
                  <a:extLst>
                    <a:ext uri="{FF2B5EF4-FFF2-40B4-BE49-F238E27FC236}">
                      <a16:creationId xmlns:a16="http://schemas.microsoft.com/office/drawing/2014/main" id="{1088B117-0387-402D-8C15-30BDCF1855D5}"/>
                    </a:ext>
                  </a:extLst>
                </p:cNvPr>
                <p:cNvSpPr/>
                <p:nvPr/>
              </p:nvSpPr>
              <p:spPr>
                <a:xfrm rot="12603094" flipH="1" flipV="1">
                  <a:off x="3755188" y="4756150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01B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6" name="Trapezoid 88">
                  <a:extLst>
                    <a:ext uri="{FF2B5EF4-FFF2-40B4-BE49-F238E27FC236}">
                      <a16:creationId xmlns:a16="http://schemas.microsoft.com/office/drawing/2014/main" id="{10822802-3FD1-4445-B03A-E10A19D86CF0}"/>
                    </a:ext>
                  </a:extLst>
                </p:cNvPr>
                <p:cNvSpPr/>
                <p:nvPr/>
              </p:nvSpPr>
              <p:spPr>
                <a:xfrm rot="16200000">
                  <a:off x="6344214" y="3251676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FE3F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7" name="Trapezoid 89">
                  <a:extLst>
                    <a:ext uri="{FF2B5EF4-FFF2-40B4-BE49-F238E27FC236}">
                      <a16:creationId xmlns:a16="http://schemas.microsoft.com/office/drawing/2014/main" id="{E62BBB8E-AAF7-423F-974D-94F420076D14}"/>
                    </a:ext>
                  </a:extLst>
                </p:cNvPr>
                <p:cNvSpPr/>
                <p:nvPr/>
              </p:nvSpPr>
              <p:spPr>
                <a:xfrm rot="5400000" flipH="1">
                  <a:off x="2885425" y="3251675"/>
                  <a:ext cx="2047960" cy="325811"/>
                </a:xfrm>
                <a:prstGeom prst="trapezoid">
                  <a:avLst>
                    <a:gd name="adj" fmla="val 56389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8" name="Oval 90">
                  <a:extLst>
                    <a:ext uri="{FF2B5EF4-FFF2-40B4-BE49-F238E27FC236}">
                      <a16:creationId xmlns:a16="http://schemas.microsoft.com/office/drawing/2014/main" id="{54C573CB-6BDD-44A6-99FE-1101E681C027}"/>
                    </a:ext>
                  </a:extLst>
                </p:cNvPr>
                <p:cNvSpPr/>
                <p:nvPr/>
              </p:nvSpPr>
              <p:spPr>
                <a:xfrm>
                  <a:off x="4433092" y="1564032"/>
                  <a:ext cx="692151" cy="69215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59" name="Oval 91">
                  <a:extLst>
                    <a:ext uri="{FF2B5EF4-FFF2-40B4-BE49-F238E27FC236}">
                      <a16:creationId xmlns:a16="http://schemas.microsoft.com/office/drawing/2014/main" id="{FFD932FA-0582-4D5F-832D-CBF48EA1B92B}"/>
                    </a:ext>
                  </a:extLst>
                </p:cNvPr>
                <p:cNvSpPr/>
                <p:nvPr/>
              </p:nvSpPr>
              <p:spPr>
                <a:xfrm>
                  <a:off x="6152355" y="1564031"/>
                  <a:ext cx="692151" cy="692151"/>
                </a:xfrm>
                <a:prstGeom prst="ellipse">
                  <a:avLst/>
                </a:prstGeom>
                <a:solidFill>
                  <a:srgbClr val="FEB834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60" name="Oval 92">
                  <a:extLst>
                    <a:ext uri="{FF2B5EF4-FFF2-40B4-BE49-F238E27FC236}">
                      <a16:creationId xmlns:a16="http://schemas.microsoft.com/office/drawing/2014/main" id="{7ADE0B75-1ADD-4C96-B7AD-B4A3372CD0F1}"/>
                    </a:ext>
                  </a:extLst>
                </p:cNvPr>
                <p:cNvSpPr/>
                <p:nvPr/>
              </p:nvSpPr>
              <p:spPr>
                <a:xfrm>
                  <a:off x="7022118" y="3068506"/>
                  <a:ext cx="692151" cy="692151"/>
                </a:xfrm>
                <a:prstGeom prst="ellipse">
                  <a:avLst/>
                </a:prstGeom>
                <a:solidFill>
                  <a:srgbClr val="FE3F61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61" name="Oval 93">
                  <a:extLst>
                    <a:ext uri="{FF2B5EF4-FFF2-40B4-BE49-F238E27FC236}">
                      <a16:creationId xmlns:a16="http://schemas.microsoft.com/office/drawing/2014/main" id="{ADD3DBF7-4662-4225-8819-25740577429C}"/>
                    </a:ext>
                  </a:extLst>
                </p:cNvPr>
                <p:cNvSpPr/>
                <p:nvPr/>
              </p:nvSpPr>
              <p:spPr>
                <a:xfrm>
                  <a:off x="3561367" y="3068506"/>
                  <a:ext cx="692151" cy="6921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62" name="Oval 94">
                  <a:extLst>
                    <a:ext uri="{FF2B5EF4-FFF2-40B4-BE49-F238E27FC236}">
                      <a16:creationId xmlns:a16="http://schemas.microsoft.com/office/drawing/2014/main" id="{005D2642-F68C-4822-A950-5CA0FC0A3FB8}"/>
                    </a:ext>
                  </a:extLst>
                </p:cNvPr>
                <p:cNvSpPr/>
                <p:nvPr/>
              </p:nvSpPr>
              <p:spPr>
                <a:xfrm>
                  <a:off x="4433092" y="4602507"/>
                  <a:ext cx="692151" cy="692151"/>
                </a:xfrm>
                <a:prstGeom prst="ellipse">
                  <a:avLst/>
                </a:prstGeom>
                <a:solidFill>
                  <a:srgbClr val="01B59C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  <p:sp>
              <p:nvSpPr>
                <p:cNvPr id="63" name="Oval 95">
                  <a:extLst>
                    <a:ext uri="{FF2B5EF4-FFF2-40B4-BE49-F238E27FC236}">
                      <a16:creationId xmlns:a16="http://schemas.microsoft.com/office/drawing/2014/main" id="{B5B91E13-9BB0-4172-9D12-3CD5B91ABE2C}"/>
                    </a:ext>
                  </a:extLst>
                </p:cNvPr>
                <p:cNvSpPr/>
                <p:nvPr/>
              </p:nvSpPr>
              <p:spPr>
                <a:xfrm>
                  <a:off x="6152355" y="4602506"/>
                  <a:ext cx="692151" cy="692151"/>
                </a:xfrm>
                <a:prstGeom prst="ellipse">
                  <a:avLst/>
                </a:prstGeom>
                <a:solidFill>
                  <a:srgbClr val="008795"/>
                </a:solidFill>
                <a:ln>
                  <a:noFill/>
                </a:ln>
                <a:effectLst>
                  <a:outerShdw blurRad="393700" sx="102000" sy="102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1600"/>
                  <a:endParaRPr lang="en-US" sz="2700" dirty="0">
                    <a:solidFill>
                      <a:prstClr val="white"/>
                    </a:solidFill>
                    <a:latin typeface="Arial"/>
                    <a:ea typeface="Arial Unicode MS"/>
                    <a:cs typeface="Arial Unicode MS"/>
                    <a:sym typeface="+mn-lt"/>
                  </a:endParaRPr>
                </a:p>
              </p:txBody>
            </p:sp>
          </p:grpSp>
        </p:grpSp>
        <p:grpSp>
          <p:nvGrpSpPr>
            <p:cNvPr id="28" name="Group 66">
              <a:extLst>
                <a:ext uri="{FF2B5EF4-FFF2-40B4-BE49-F238E27FC236}">
                  <a16:creationId xmlns:a16="http://schemas.microsoft.com/office/drawing/2014/main" id="{137C10E6-9D78-4DCF-A49B-9312B84545EA}"/>
                </a:ext>
              </a:extLst>
            </p:cNvPr>
            <p:cNvGrpSpPr/>
            <p:nvPr/>
          </p:nvGrpSpPr>
          <p:grpSpPr>
            <a:xfrm>
              <a:off x="3952201" y="2187902"/>
              <a:ext cx="4287558" cy="313379"/>
              <a:chOff x="3501728" y="1087969"/>
              <a:chExt cx="5192981" cy="577081"/>
            </a:xfrm>
          </p:grpSpPr>
          <p:grpSp>
            <p:nvGrpSpPr>
              <p:cNvPr id="44" name="Group 76">
                <a:extLst>
                  <a:ext uri="{FF2B5EF4-FFF2-40B4-BE49-F238E27FC236}">
                    <a16:creationId xmlns:a16="http://schemas.microsoft.com/office/drawing/2014/main" id="{946556BC-1755-436B-A046-8B112C8AF533}"/>
                  </a:ext>
                </a:extLst>
              </p:cNvPr>
              <p:cNvGrpSpPr/>
              <p:nvPr/>
            </p:nvGrpSpPr>
            <p:grpSpPr>
              <a:xfrm>
                <a:off x="7201325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48" name="Straight Connector 80">
                  <a:extLst>
                    <a:ext uri="{FF2B5EF4-FFF2-40B4-BE49-F238E27FC236}">
                      <a16:creationId xmlns:a16="http://schemas.microsoft.com/office/drawing/2014/main" id="{C7E5CC12-8222-40E4-9494-0EED901E87EE}"/>
                    </a:ext>
                  </a:extLst>
                </p:cNvPr>
                <p:cNvCxnSpPr>
                  <a:cxnSpLocks/>
                  <a:stCxn id="59" idx="7"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rgbClr val="FEB83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81">
                  <a:extLst>
                    <a:ext uri="{FF2B5EF4-FFF2-40B4-BE49-F238E27FC236}">
                      <a16:creationId xmlns:a16="http://schemas.microsoft.com/office/drawing/2014/main" id="{70227BC6-9386-47C0-8B1E-8CC97D97F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rgbClr val="FEB834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77">
                <a:extLst>
                  <a:ext uri="{FF2B5EF4-FFF2-40B4-BE49-F238E27FC236}">
                    <a16:creationId xmlns:a16="http://schemas.microsoft.com/office/drawing/2014/main" id="{020B5F18-0FC8-4EE1-AC44-556FC82E87CF}"/>
                  </a:ext>
                </a:extLst>
              </p:cNvPr>
              <p:cNvGrpSpPr/>
              <p:nvPr/>
            </p:nvGrpSpPr>
            <p:grpSpPr>
              <a:xfrm flipH="1">
                <a:off x="3501728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46" name="Straight Connector 78">
                  <a:extLst>
                    <a:ext uri="{FF2B5EF4-FFF2-40B4-BE49-F238E27FC236}">
                      <a16:creationId xmlns:a16="http://schemas.microsoft.com/office/drawing/2014/main" id="{2E1FD4EF-8585-4E21-AA5A-27BCA2849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79">
                  <a:extLst>
                    <a:ext uri="{FF2B5EF4-FFF2-40B4-BE49-F238E27FC236}">
                      <a16:creationId xmlns:a16="http://schemas.microsoft.com/office/drawing/2014/main" id="{601E0989-B79D-4625-91A3-F6BB00362E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67">
              <a:extLst>
                <a:ext uri="{FF2B5EF4-FFF2-40B4-BE49-F238E27FC236}">
                  <a16:creationId xmlns:a16="http://schemas.microsoft.com/office/drawing/2014/main" id="{59C1E913-5FE6-4855-95A9-968398CEEE4F}"/>
                </a:ext>
              </a:extLst>
            </p:cNvPr>
            <p:cNvGrpSpPr/>
            <p:nvPr/>
          </p:nvGrpSpPr>
          <p:grpSpPr>
            <a:xfrm flipV="1">
              <a:off x="3950370" y="5382156"/>
              <a:ext cx="4287558" cy="313379"/>
              <a:chOff x="3501728" y="1087969"/>
              <a:chExt cx="5192981" cy="577081"/>
            </a:xfrm>
          </p:grpSpPr>
          <p:grpSp>
            <p:nvGrpSpPr>
              <p:cNvPr id="38" name="Group 70">
                <a:extLst>
                  <a:ext uri="{FF2B5EF4-FFF2-40B4-BE49-F238E27FC236}">
                    <a16:creationId xmlns:a16="http://schemas.microsoft.com/office/drawing/2014/main" id="{4C2C1FF9-2FBB-4750-B45B-688F4DFEBF4F}"/>
                  </a:ext>
                </a:extLst>
              </p:cNvPr>
              <p:cNvGrpSpPr/>
              <p:nvPr/>
            </p:nvGrpSpPr>
            <p:grpSpPr>
              <a:xfrm>
                <a:off x="7201325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42" name="Straight Connector 74">
                  <a:extLst>
                    <a:ext uri="{FF2B5EF4-FFF2-40B4-BE49-F238E27FC236}">
                      <a16:creationId xmlns:a16="http://schemas.microsoft.com/office/drawing/2014/main" id="{DB996143-4300-432E-B18E-AA5F70C77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rgbClr val="00879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75">
                  <a:extLst>
                    <a:ext uri="{FF2B5EF4-FFF2-40B4-BE49-F238E27FC236}">
                      <a16:creationId xmlns:a16="http://schemas.microsoft.com/office/drawing/2014/main" id="{7DF4A3C7-1866-4E80-AA00-5F6E4D2729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rgbClr val="008795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71">
                <a:extLst>
                  <a:ext uri="{FF2B5EF4-FFF2-40B4-BE49-F238E27FC236}">
                    <a16:creationId xmlns:a16="http://schemas.microsoft.com/office/drawing/2014/main" id="{CF3F1B03-88DE-4118-99B4-4A5B22939CA7}"/>
                  </a:ext>
                </a:extLst>
              </p:cNvPr>
              <p:cNvGrpSpPr/>
              <p:nvPr/>
            </p:nvGrpSpPr>
            <p:grpSpPr>
              <a:xfrm flipH="1">
                <a:off x="3501728" y="1087969"/>
                <a:ext cx="1493384" cy="577081"/>
                <a:chOff x="7201325" y="1087969"/>
                <a:chExt cx="1493384" cy="577081"/>
              </a:xfrm>
            </p:grpSpPr>
            <p:cxnSp>
              <p:nvCxnSpPr>
                <p:cNvPr id="40" name="Straight Connector 72">
                  <a:extLst>
                    <a:ext uri="{FF2B5EF4-FFF2-40B4-BE49-F238E27FC236}">
                      <a16:creationId xmlns:a16="http://schemas.microsoft.com/office/drawing/2014/main" id="{8EA5619E-DD18-4DA7-AD4B-6101BA430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1325" y="1087970"/>
                  <a:ext cx="503523" cy="577080"/>
                </a:xfrm>
                <a:prstGeom prst="line">
                  <a:avLst/>
                </a:prstGeom>
                <a:ln w="19050">
                  <a:solidFill>
                    <a:srgbClr val="01B5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73">
                  <a:extLst>
                    <a:ext uri="{FF2B5EF4-FFF2-40B4-BE49-F238E27FC236}">
                      <a16:creationId xmlns:a16="http://schemas.microsoft.com/office/drawing/2014/main" id="{BD3D9575-EBDA-404E-9E0D-705BC43B7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88869" y="1087969"/>
                  <a:ext cx="1005840" cy="1"/>
                </a:xfrm>
                <a:prstGeom prst="line">
                  <a:avLst/>
                </a:prstGeom>
                <a:ln w="19050">
                  <a:solidFill>
                    <a:srgbClr val="01B59C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0" name="Straight Connector 68">
              <a:extLst>
                <a:ext uri="{FF2B5EF4-FFF2-40B4-BE49-F238E27FC236}">
                  <a16:creationId xmlns:a16="http://schemas.microsoft.com/office/drawing/2014/main" id="{BE90D8C3-782F-4796-8A15-2ED45D1EFB48}"/>
                </a:ext>
              </a:extLst>
            </p:cNvPr>
            <p:cNvCxnSpPr>
              <a:cxnSpLocks/>
            </p:cNvCxnSpPr>
            <p:nvPr/>
          </p:nvCxnSpPr>
          <p:spPr>
            <a:xfrm>
              <a:off x="3549270" y="3957676"/>
              <a:ext cx="830467" cy="1"/>
            </a:xfrm>
            <a:prstGeom prst="line">
              <a:avLst/>
            </a:prstGeom>
            <a:ln w="19050">
              <a:solidFill>
                <a:srgbClr val="75645C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9">
              <a:extLst>
                <a:ext uri="{FF2B5EF4-FFF2-40B4-BE49-F238E27FC236}">
                  <a16:creationId xmlns:a16="http://schemas.microsoft.com/office/drawing/2014/main" id="{060BCA42-2380-427B-A350-29C039D1D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1019" y="3957676"/>
              <a:ext cx="830467" cy="1"/>
            </a:xfrm>
            <a:prstGeom prst="line">
              <a:avLst/>
            </a:prstGeom>
            <a:ln w="19050">
              <a:solidFill>
                <a:srgbClr val="FE3F6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8">
              <a:extLst>
                <a:ext uri="{FF2B5EF4-FFF2-40B4-BE49-F238E27FC236}">
                  <a16:creationId xmlns:a16="http://schemas.microsoft.com/office/drawing/2014/main" id="{87CC7BCA-A9F4-4FDC-A867-E4774D6B70F8}"/>
                </a:ext>
              </a:extLst>
            </p:cNvPr>
            <p:cNvSpPr txBox="1"/>
            <p:nvPr/>
          </p:nvSpPr>
          <p:spPr>
            <a:xfrm>
              <a:off x="6606582" y="2550858"/>
              <a:ext cx="396253" cy="35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371600"/>
              <a:r>
                <a:rPr lang="en-US" sz="2700" dirty="0">
                  <a:solidFill>
                    <a:prstClr val="white"/>
                  </a:solidFill>
                  <a:latin typeface="Arial"/>
                  <a:ea typeface="Arial Unicode MS"/>
                  <a:cs typeface="Arial Unicode MS"/>
                  <a:sym typeface="+mn-lt"/>
                </a:rPr>
                <a:t>06</a:t>
              </a:r>
            </a:p>
          </p:txBody>
        </p:sp>
        <p:sp>
          <p:nvSpPr>
            <p:cNvPr id="33" name="TextBox 59">
              <a:extLst>
                <a:ext uri="{FF2B5EF4-FFF2-40B4-BE49-F238E27FC236}">
                  <a16:creationId xmlns:a16="http://schemas.microsoft.com/office/drawing/2014/main" id="{044D9CE7-4F21-4FAC-814F-647793217D25}"/>
                </a:ext>
              </a:extLst>
            </p:cNvPr>
            <p:cNvSpPr txBox="1"/>
            <p:nvPr/>
          </p:nvSpPr>
          <p:spPr>
            <a:xfrm>
              <a:off x="7329501" y="3789779"/>
              <a:ext cx="396253" cy="35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371600"/>
              <a:r>
                <a:rPr lang="en-US" sz="2700" dirty="0">
                  <a:solidFill>
                    <a:prstClr val="white"/>
                  </a:solidFill>
                  <a:latin typeface="Arial"/>
                  <a:ea typeface="Arial Unicode MS"/>
                  <a:cs typeface="Arial Unicode MS"/>
                  <a:sym typeface="+mn-lt"/>
                </a:rPr>
                <a:t>05</a:t>
              </a:r>
            </a:p>
          </p:txBody>
        </p:sp>
        <p:sp>
          <p:nvSpPr>
            <p:cNvPr id="34" name="TextBox 60">
              <a:extLst>
                <a:ext uri="{FF2B5EF4-FFF2-40B4-BE49-F238E27FC236}">
                  <a16:creationId xmlns:a16="http://schemas.microsoft.com/office/drawing/2014/main" id="{D621C657-8D4A-4FC2-B6AE-F85AD1B13EA5}"/>
                </a:ext>
              </a:extLst>
            </p:cNvPr>
            <p:cNvSpPr txBox="1"/>
            <p:nvPr/>
          </p:nvSpPr>
          <p:spPr>
            <a:xfrm>
              <a:off x="6611822" y="5054317"/>
              <a:ext cx="396253" cy="35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371600"/>
              <a:r>
                <a:rPr lang="en-US" sz="2700" dirty="0">
                  <a:solidFill>
                    <a:prstClr val="white"/>
                  </a:solidFill>
                  <a:latin typeface="Arial"/>
                  <a:ea typeface="Arial Unicode MS"/>
                  <a:cs typeface="Arial Unicode MS"/>
                  <a:sym typeface="+mn-lt"/>
                </a:rPr>
                <a:t>04</a:t>
              </a:r>
            </a:p>
          </p:txBody>
        </p:sp>
        <p:sp>
          <p:nvSpPr>
            <p:cNvPr id="35" name="TextBox 61">
              <a:extLst>
                <a:ext uri="{FF2B5EF4-FFF2-40B4-BE49-F238E27FC236}">
                  <a16:creationId xmlns:a16="http://schemas.microsoft.com/office/drawing/2014/main" id="{77EFE274-1C87-4106-95C8-172D88786AD9}"/>
                </a:ext>
              </a:extLst>
            </p:cNvPr>
            <p:cNvSpPr txBox="1"/>
            <p:nvPr/>
          </p:nvSpPr>
          <p:spPr>
            <a:xfrm>
              <a:off x="5179521" y="5054317"/>
              <a:ext cx="396253" cy="35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371600"/>
              <a:r>
                <a:rPr lang="en-US" sz="2700" dirty="0">
                  <a:solidFill>
                    <a:prstClr val="white"/>
                  </a:solidFill>
                  <a:latin typeface="Arial"/>
                  <a:ea typeface="Arial Unicode MS"/>
                  <a:cs typeface="Arial Unicode MS"/>
                  <a:sym typeface="+mn-lt"/>
                </a:rPr>
                <a:t>03</a:t>
              </a:r>
            </a:p>
          </p:txBody>
        </p:sp>
        <p:sp>
          <p:nvSpPr>
            <p:cNvPr id="36" name="TextBox 62">
              <a:extLst>
                <a:ext uri="{FF2B5EF4-FFF2-40B4-BE49-F238E27FC236}">
                  <a16:creationId xmlns:a16="http://schemas.microsoft.com/office/drawing/2014/main" id="{3FB95B3C-78CA-4BA7-A28E-1CA582203146}"/>
                </a:ext>
              </a:extLst>
            </p:cNvPr>
            <p:cNvSpPr txBox="1"/>
            <p:nvPr/>
          </p:nvSpPr>
          <p:spPr>
            <a:xfrm>
              <a:off x="4467346" y="3786620"/>
              <a:ext cx="396253" cy="35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371600"/>
              <a:r>
                <a:rPr lang="en-US" sz="2700" dirty="0">
                  <a:solidFill>
                    <a:prstClr val="white"/>
                  </a:solidFill>
                  <a:latin typeface="Arial"/>
                  <a:ea typeface="Arial Unicode MS"/>
                  <a:cs typeface="Arial Unicode MS"/>
                  <a:sym typeface="+mn-lt"/>
                </a:rPr>
                <a:t>02</a:t>
              </a:r>
            </a:p>
          </p:txBody>
        </p:sp>
        <p:sp>
          <p:nvSpPr>
            <p:cNvPr id="37" name="TextBox 63">
              <a:extLst>
                <a:ext uri="{FF2B5EF4-FFF2-40B4-BE49-F238E27FC236}">
                  <a16:creationId xmlns:a16="http://schemas.microsoft.com/office/drawing/2014/main" id="{CA9F2E4C-F329-4ABA-8E18-DEBEBDB955A7}"/>
                </a:ext>
              </a:extLst>
            </p:cNvPr>
            <p:cNvSpPr txBox="1"/>
            <p:nvPr/>
          </p:nvSpPr>
          <p:spPr>
            <a:xfrm>
              <a:off x="5179521" y="2545616"/>
              <a:ext cx="396253" cy="35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sz="2700" dirty="0">
                  <a:solidFill>
                    <a:prstClr val="white"/>
                  </a:solidFill>
                  <a:latin typeface="Arial"/>
                  <a:ea typeface="Arial Unicode MS"/>
                  <a:cs typeface="Arial Unicode MS"/>
                  <a:sym typeface="+mn-lt"/>
                </a:rPr>
                <a:t>01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9B4301-ADA7-475F-98F4-4B7E34F33599}"/>
              </a:ext>
            </a:extLst>
          </p:cNvPr>
          <p:cNvSpPr txBox="1"/>
          <p:nvPr/>
        </p:nvSpPr>
        <p:spPr>
          <a:xfrm>
            <a:off x="12818474" y="5690719"/>
            <a:ext cx="480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ea typeface="Arial Unicode MS"/>
              </a:rPr>
              <a:t>Purchase Order Creation</a:t>
            </a:r>
            <a:endParaRPr lang="fr-F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ckwell" panose="02060603020205020403" pitchFamily="18" charset="0"/>
              <a:ea typeface="Arial Unicode MS"/>
            </a:endParaRPr>
          </a:p>
        </p:txBody>
      </p:sp>
      <p:sp>
        <p:nvSpPr>
          <p:cNvPr id="70" name="TextBox 4">
            <a:extLst>
              <a:ext uri="{FF2B5EF4-FFF2-40B4-BE49-F238E27FC236}">
                <a16:creationId xmlns:a16="http://schemas.microsoft.com/office/drawing/2014/main" id="{60AB4C53-153B-49ED-97A0-CE4C38EEEB08}"/>
              </a:ext>
            </a:extLst>
          </p:cNvPr>
          <p:cNvSpPr txBox="1"/>
          <p:nvPr/>
        </p:nvSpPr>
        <p:spPr>
          <a:xfrm>
            <a:off x="7635606" y="4353964"/>
            <a:ext cx="3083740" cy="30413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099"/>
              </a:lnSpc>
            </a:pPr>
            <a:r>
              <a:rPr lang="en-US" sz="3399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Public Procurement</a:t>
            </a:r>
          </a:p>
          <a:p>
            <a:pPr algn="ctr">
              <a:lnSpc>
                <a:spcPts val="5099"/>
              </a:lnSpc>
            </a:pPr>
            <a:r>
              <a:rPr lang="en-US" sz="3399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ckwell" panose="02060603020205020403" pitchFamily="18" charset="0"/>
              </a:rPr>
              <a:t>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4A40B-FB0A-492B-AB1A-A4B04E3C18B0}"/>
              </a:ext>
            </a:extLst>
          </p:cNvPr>
          <p:cNvSpPr txBox="1"/>
          <p:nvPr/>
        </p:nvSpPr>
        <p:spPr>
          <a:xfrm>
            <a:off x="2320046" y="3096839"/>
            <a:ext cx="3789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Times New Roman" panose="02020603050405020304" pitchFamily="18" charset="0"/>
              </a:rPr>
              <a:t>Needs Identification</a:t>
            </a:r>
            <a:endParaRPr lang="fr-F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ckwell" panose="020606030202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D630E-BA57-464A-8607-809D0F451BC2}"/>
              </a:ext>
            </a:extLst>
          </p:cNvPr>
          <p:cNvSpPr txBox="1"/>
          <p:nvPr/>
        </p:nvSpPr>
        <p:spPr>
          <a:xfrm>
            <a:off x="1633147" y="5617700"/>
            <a:ext cx="3968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Request</a:t>
            </a:r>
            <a:r>
              <a:rPr lang="fr-FR" sz="3200"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 </a:t>
            </a:r>
            <a:r>
              <a:rPr lang="fr-FR" sz="3200" b="1" i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Submitting</a:t>
            </a:r>
            <a:r>
              <a:rPr lang="fr-F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 </a:t>
            </a:r>
            <a:br>
              <a:rPr lang="fr-F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</a:rPr>
            </a:br>
            <a:endParaRPr lang="fr-F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43CDD7-0D20-4108-AF23-8657D4E7F4A5}"/>
              </a:ext>
            </a:extLst>
          </p:cNvPr>
          <p:cNvSpPr txBox="1"/>
          <p:nvPr/>
        </p:nvSpPr>
        <p:spPr>
          <a:xfrm>
            <a:off x="2754723" y="8149512"/>
            <a:ext cx="354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S</a:t>
            </a:r>
            <a:r>
              <a:rPr lang="fr-FR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upplier</a:t>
            </a:r>
            <a:r>
              <a:rPr lang="fr-F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 </a:t>
            </a:r>
            <a:r>
              <a:rPr lang="fr-FR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cs typeface="Canva Sans" panose="020B0604020202020204" charset="0"/>
              </a:rPr>
              <a:t>Selection</a:t>
            </a:r>
            <a:endParaRPr lang="fr-F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ckwell" panose="020606030202050204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121C6C-5EC0-49B1-B120-1A4E103C2450}"/>
              </a:ext>
            </a:extLst>
          </p:cNvPr>
          <p:cNvSpPr txBox="1"/>
          <p:nvPr/>
        </p:nvSpPr>
        <p:spPr>
          <a:xfrm>
            <a:off x="12383292" y="3125244"/>
            <a:ext cx="524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ea typeface="Arial Unicode MS"/>
              </a:rPr>
              <a:t>Goods Delivery</a:t>
            </a:r>
            <a:endParaRPr lang="fr-F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ckwell" panose="02060603020205020403" pitchFamily="18" charset="0"/>
              <a:ea typeface="Arial Unicode M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26CAEE-3C51-447B-AF58-2D53B445FAEA}"/>
              </a:ext>
            </a:extLst>
          </p:cNvPr>
          <p:cNvSpPr txBox="1"/>
          <p:nvPr/>
        </p:nvSpPr>
        <p:spPr>
          <a:xfrm>
            <a:off x="12262262" y="8172083"/>
            <a:ext cx="524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ckwell" panose="02060603020205020403" pitchFamily="18" charset="0"/>
                <a:ea typeface="Arial Unicode MS"/>
              </a:rPr>
              <a:t>Price and Terms Negotiation</a:t>
            </a:r>
            <a:endParaRPr lang="fr-F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ckwell" panose="02060603020205020403" pitchFamily="18" charset="0"/>
              <a:ea typeface="Arial Unicode MS"/>
            </a:endParaRPr>
          </a:p>
        </p:txBody>
      </p:sp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09E35929-D2F4-4B07-A292-32995C7ACD0E}"/>
              </a:ext>
            </a:extLst>
          </p:cNvPr>
          <p:cNvSpPr txBox="1">
            <a:spLocks/>
          </p:cNvSpPr>
          <p:nvPr/>
        </p:nvSpPr>
        <p:spPr>
          <a:xfrm>
            <a:off x="9013371" y="9866612"/>
            <a:ext cx="411480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7D1B48-9D84-4318-ACD0-4C0EBC2136A4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406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  <p:bldP spid="5" grpId="0"/>
      <p:bldP spid="68" grpId="0"/>
      <p:bldP spid="69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62204" y="4543606"/>
            <a:ext cx="7587512" cy="173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fr-FR" sz="5200" b="1" kern="0" dirty="0" err="1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ea typeface="Twentieth Century"/>
                <a:cs typeface="Twentieth Century"/>
                <a:sym typeface="Twentieth Century"/>
              </a:rPr>
              <a:t>Development</a:t>
            </a:r>
            <a:r>
              <a:rPr lang="fr-FR" sz="5200" b="1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ea typeface="Twentieth Century"/>
                <a:cs typeface="Twentieth Century"/>
                <a:sym typeface="Twentieth Century"/>
              </a:rPr>
              <a:t> Process and System Design</a:t>
            </a:r>
            <a:endParaRPr sz="52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992386"/>
            <a:ext cx="0" cy="962276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087772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010400" y="978773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fld id="{00000000-1234-1234-1234-123412341234}" type="slidenum">
              <a:rPr lang="fr-FR" sz="1800" kern="0"/>
              <a:pPr defTabSz="1371600">
                <a:buClr>
                  <a:srgbClr val="000000"/>
                </a:buClr>
              </a:pPr>
              <a:t>15</a:t>
            </a:fld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164316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E4A10-B99C-4C63-A6B0-73CA70A2A4BF}"/>
              </a:ext>
            </a:extLst>
          </p:cNvPr>
          <p:cNvSpPr txBox="1"/>
          <p:nvPr/>
        </p:nvSpPr>
        <p:spPr>
          <a:xfrm>
            <a:off x="1654877" y="1041273"/>
            <a:ext cx="1074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The Simplified Development Process</a:t>
            </a:r>
            <a:endParaRPr lang="fr-FR" sz="5400" dirty="0">
              <a:solidFill>
                <a:schemeClr val="tx2"/>
              </a:solidFill>
              <a:latin typeface="Bell MT" panose="02020503060305020303" pitchFamily="18" charset="0"/>
            </a:endParaRPr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F92D0762-3F52-4B3F-B3CC-F0067469C8A0}"/>
              </a:ext>
            </a:extLst>
          </p:cNvPr>
          <p:cNvSpPr/>
          <p:nvPr/>
        </p:nvSpPr>
        <p:spPr>
          <a:xfrm>
            <a:off x="1654877" y="3013503"/>
            <a:ext cx="1088323" cy="1091433"/>
          </a:xfrm>
          <a:custGeom>
            <a:avLst/>
            <a:gdLst/>
            <a:ahLst/>
            <a:cxnLst/>
            <a:rect l="l" t="t" r="r" b="b"/>
            <a:pathLst>
              <a:path w="1088323" h="1091433">
                <a:moveTo>
                  <a:pt x="0" y="0"/>
                </a:moveTo>
                <a:lnTo>
                  <a:pt x="1088323" y="0"/>
                </a:lnTo>
                <a:lnTo>
                  <a:pt x="1088323" y="1091433"/>
                </a:lnTo>
                <a:lnTo>
                  <a:pt x="0" y="1091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1F88B-EC43-4EF1-BDDC-D25B0A50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77" y="5172058"/>
            <a:ext cx="1085182" cy="1091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7E9E35-B558-4B65-BBC9-EBD4843AF06E}"/>
              </a:ext>
            </a:extLst>
          </p:cNvPr>
          <p:cNvSpPr txBox="1"/>
          <p:nvPr/>
        </p:nvSpPr>
        <p:spPr>
          <a:xfrm>
            <a:off x="3048000" y="3137821"/>
            <a:ext cx="1143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UML</a:t>
            </a:r>
            <a:r>
              <a:rPr lang="fr-FR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(</a:t>
            </a:r>
            <a:r>
              <a:rPr lang="fr-FR" sz="28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Unified</a:t>
            </a:r>
            <a:r>
              <a:rPr lang="fr-FR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Modeling </a:t>
            </a:r>
            <a:r>
              <a:rPr lang="fr-FR" sz="28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Language</a:t>
            </a:r>
            <a:r>
              <a:rPr lang="fr-FR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)</a:t>
            </a: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Diagrams: Visual representations of system structure, behavior, and interactions.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95F76-3036-4013-9D3A-A79C5AD46C1B}"/>
              </a:ext>
            </a:extLst>
          </p:cNvPr>
          <p:cNvSpPr txBox="1"/>
          <p:nvPr/>
        </p:nvSpPr>
        <p:spPr>
          <a:xfrm>
            <a:off x="3048000" y="5309230"/>
            <a:ext cx="1143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UP </a:t>
            </a:r>
            <a:r>
              <a:rPr lang="en-US" sz="2800" dirty="0">
                <a:latin typeface="Canva Sans" panose="020B0604020202020204" charset="0"/>
                <a:cs typeface="Canva Sans" panose="020B0604020202020204" charset="0"/>
              </a:rPr>
              <a:t> </a:t>
            </a:r>
            <a:r>
              <a:rPr lang="fr-FR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(</a:t>
            </a:r>
            <a:r>
              <a:rPr lang="fr-FR" sz="28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Unified</a:t>
            </a:r>
            <a:r>
              <a:rPr lang="fr-FR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Process)</a:t>
            </a:r>
            <a:r>
              <a:rPr lang="en-US" sz="2800" dirty="0">
                <a:latin typeface="Canva Sans" panose="020B0604020202020204" charset="0"/>
                <a:cs typeface="Canva Sans" panose="020B0604020202020204" charset="0"/>
              </a:rPr>
              <a:t> : </a:t>
            </a: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is an iterative and incremental approach to software development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E84E3-6274-4329-AC1B-843159F4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33603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A3D07-FC32-4AF9-BC2E-9FD1FE3A0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77" y="7581900"/>
            <a:ext cx="1085182" cy="1091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323C9-8D70-498F-978A-7695019B6254}"/>
              </a:ext>
            </a:extLst>
          </p:cNvPr>
          <p:cNvSpPr txBox="1"/>
          <p:nvPr/>
        </p:nvSpPr>
        <p:spPr>
          <a:xfrm>
            <a:off x="3048000" y="7581900"/>
            <a:ext cx="1143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To Identify our system needs and create the use case diagrams we pursued the </a:t>
            </a:r>
            <a:r>
              <a:rPr lang="en-US" sz="2800" dirty="0">
                <a:latin typeface="Canva Sans" panose="020B0604020202020204" charset="0"/>
                <a:cs typeface="Canva Sans" panose="020B0604020202020204" charset="0"/>
              </a:rPr>
              <a:t>Information-gathering methodology that includes: documents reviews and interviews at the vice-rectorate of the university of constantine2</a:t>
            </a: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94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172" y="7047730"/>
            <a:ext cx="3525022" cy="2030323"/>
            <a:chOff x="0" y="0"/>
            <a:chExt cx="928401" cy="534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99" dirty="0">
                  <a:solidFill>
                    <a:srgbClr val="FFFFFF"/>
                  </a:solidFill>
                  <a:latin typeface="Aileron Heavy"/>
                </a:rPr>
                <a:t>Use-Case Diagrams</a:t>
              </a:r>
            </a:p>
            <a:p>
              <a:pPr algn="ctr">
                <a:lnSpc>
                  <a:spcPts val="5599"/>
                </a:lnSpc>
              </a:pPr>
              <a:endParaRPr lang="en-US" sz="3999" spc="199" dirty="0">
                <a:solidFill>
                  <a:srgbClr val="FFFFFF"/>
                </a:solidFill>
                <a:latin typeface="Aileron Heavy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909698" y="8499438"/>
            <a:ext cx="644024" cy="61716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909698" y="6179793"/>
            <a:ext cx="3525022" cy="3375424"/>
            <a:chOff x="0" y="-76200"/>
            <a:chExt cx="928401" cy="889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99" dirty="0">
                  <a:solidFill>
                    <a:srgbClr val="FFFFFF"/>
                  </a:solidFill>
                  <a:latin typeface="Aileron Heavy"/>
                </a:rPr>
                <a:t>System </a:t>
              </a:r>
              <a:r>
                <a:rPr lang="en-US" sz="3600" spc="199" dirty="0">
                  <a:solidFill>
                    <a:srgbClr val="FFFFFF"/>
                  </a:solidFill>
                  <a:latin typeface="Aileron Heavy"/>
                </a:rPr>
                <a:t>Sequence</a:t>
              </a:r>
              <a:r>
                <a:rPr lang="en-US" sz="3999" spc="199" dirty="0">
                  <a:solidFill>
                    <a:srgbClr val="FFFFFF"/>
                  </a:solidFill>
                  <a:latin typeface="Aileron Heavy"/>
                </a:rPr>
                <a:t> Diagrams</a:t>
              </a:r>
            </a:p>
            <a:p>
              <a:pPr algn="ctr">
                <a:lnSpc>
                  <a:spcPts val="5599"/>
                </a:lnSpc>
              </a:pPr>
              <a:endParaRPr lang="en-US" sz="3999" spc="199" dirty="0">
                <a:solidFill>
                  <a:srgbClr val="FFFFFF"/>
                </a:solidFill>
                <a:latin typeface="Aileron Heavy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42430" y="5817192"/>
            <a:ext cx="3525022" cy="2030323"/>
            <a:chOff x="0" y="0"/>
            <a:chExt cx="928401" cy="5347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99" dirty="0">
                  <a:solidFill>
                    <a:srgbClr val="FFFFFF"/>
                  </a:solidFill>
                  <a:latin typeface="Aileron Heavy"/>
                </a:rPr>
                <a:t>Class Diagrams</a:t>
              </a:r>
            </a:p>
            <a:p>
              <a:pPr algn="ctr">
                <a:lnSpc>
                  <a:spcPts val="5599"/>
                </a:lnSpc>
              </a:pPr>
              <a:endParaRPr lang="en-US" sz="3999" spc="199" dirty="0">
                <a:solidFill>
                  <a:srgbClr val="FFFFFF"/>
                </a:solidFill>
                <a:latin typeface="Aileron Heavy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49295" y="5240138"/>
            <a:ext cx="3525022" cy="2030323"/>
            <a:chOff x="0" y="0"/>
            <a:chExt cx="928401" cy="5347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99" dirty="0">
                  <a:solidFill>
                    <a:srgbClr val="FFFFFF"/>
                  </a:solidFill>
                  <a:latin typeface="Aileron Heavy"/>
                </a:rPr>
                <a:t>State </a:t>
              </a:r>
              <a:r>
                <a:rPr lang="en-US" sz="3600" spc="199" dirty="0">
                  <a:solidFill>
                    <a:srgbClr val="FFFFFF"/>
                  </a:solidFill>
                  <a:latin typeface="Aileron Heavy"/>
                </a:rPr>
                <a:t>Machine</a:t>
              </a:r>
              <a:r>
                <a:rPr lang="en-US" sz="3999" spc="199" dirty="0">
                  <a:solidFill>
                    <a:srgbClr val="FFFFFF"/>
                  </a:solidFill>
                  <a:latin typeface="Aileron Heavy"/>
                </a:rPr>
                <a:t> Diagrams</a:t>
              </a:r>
            </a:p>
            <a:p>
              <a:pPr algn="ctr">
                <a:lnSpc>
                  <a:spcPts val="5599"/>
                </a:lnSpc>
              </a:pPr>
              <a:endParaRPr lang="en-US" sz="3999" spc="199" dirty="0">
                <a:solidFill>
                  <a:srgbClr val="FFFFFF"/>
                </a:solidFill>
                <a:latin typeface="Aileron Heavy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739770" y="7265102"/>
            <a:ext cx="618157" cy="617168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6826088" y="7882270"/>
            <a:ext cx="618157" cy="617168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636460" y="3574512"/>
            <a:ext cx="4539915" cy="4020616"/>
            <a:chOff x="-3018" y="0"/>
            <a:chExt cx="980497" cy="8683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-3018" y="148002"/>
              <a:ext cx="977479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600" spc="199" dirty="0">
                  <a:solidFill>
                    <a:srgbClr val="FFFFFF"/>
                  </a:solidFill>
                  <a:latin typeface="Aileron Heavy"/>
                </a:rPr>
                <a:t>Implementation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640909" y="6647934"/>
            <a:ext cx="618157" cy="617168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457200" y="1155655"/>
            <a:ext cx="14878976" cy="793747"/>
            <a:chOff x="-4921669" y="-71673"/>
            <a:chExt cx="19838634" cy="145811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0774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 lang="en-US" sz="2600" u="none" spc="78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4921669" y="-71673"/>
              <a:ext cx="14916965" cy="119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</a:pPr>
              <a:r>
                <a:rPr lang="en-US" sz="5400" u="none" spc="107" dirty="0">
                  <a:solidFill>
                    <a:srgbClr val="002060"/>
                  </a:solidFill>
                  <a:latin typeface="Bell MT" panose="02020503060305020303" pitchFamily="18" charset="0"/>
                </a:rPr>
                <a:t>The Development Process Workflow</a:t>
              </a:r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CE12C2B-2A83-4E3D-BA7B-639CA1B6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30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F58A1F-D690-4A47-A166-EDA0D0B4A152}"/>
              </a:ext>
            </a:extLst>
          </p:cNvPr>
          <p:cNvSpPr txBox="1"/>
          <p:nvPr/>
        </p:nvSpPr>
        <p:spPr>
          <a:xfrm>
            <a:off x="1345924" y="783055"/>
            <a:ext cx="1470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Bell MT" panose="02020503060305020303" pitchFamily="18" charset="0"/>
              </a:rPr>
              <a:t>Microservices-based Design Approach</a:t>
            </a:r>
          </a:p>
          <a:p>
            <a:endParaRPr lang="fr-FR" sz="5400" dirty="0">
              <a:solidFill>
                <a:srgbClr val="00206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4FD42-23E0-44D4-962E-0B50C5621F64}"/>
              </a:ext>
            </a:extLst>
          </p:cNvPr>
          <p:cNvSpPr txBox="1"/>
          <p:nvPr/>
        </p:nvSpPr>
        <p:spPr>
          <a:xfrm>
            <a:off x="1352550" y="2105918"/>
            <a:ext cx="998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va Sans" panose="020B0604020202020204" charset="0"/>
                <a:cs typeface="Canva Sans" panose="020B0604020202020204" charset="0"/>
              </a:rPr>
              <a:t>Each microservice has a Specific Use-case and a Class diagram to show the decomposition of the microservices-based architecture following </a:t>
            </a:r>
            <a:r>
              <a:rPr lang="en-US" sz="2400" b="1" dirty="0">
                <a:latin typeface="Canva Sans" panose="020B0604020202020204" charset="0"/>
                <a:cs typeface="Canva Sans" panose="020B0604020202020204" charset="0"/>
              </a:rPr>
              <a:t>Domain-Driven Design Approach </a:t>
            </a:r>
            <a:endParaRPr lang="fr-FR" sz="2400" b="1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C9809-4547-4432-B208-7B088B781FAA}"/>
              </a:ext>
            </a:extLst>
          </p:cNvPr>
          <p:cNvSpPr txBox="1"/>
          <p:nvPr/>
        </p:nvSpPr>
        <p:spPr>
          <a:xfrm>
            <a:off x="1352550" y="3221236"/>
            <a:ext cx="998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va Sans" panose="020B0604020202020204" charset="0"/>
                <a:cs typeface="Canva Sans" panose="020B0604020202020204" charset="0"/>
              </a:rPr>
              <a:t>Examples of some Class Diagrams:</a:t>
            </a:r>
            <a:endParaRPr lang="fr-FR" sz="2400" dirty="0">
              <a:latin typeface="Canva Sans" panose="020B0604020202020204" charset="0"/>
              <a:cs typeface="Canva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E36B3-74E4-4D21-AB2F-9EAB12E6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89687"/>
            <a:ext cx="6282309" cy="3343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B0074-907D-43A3-AAED-11CB92E6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42036"/>
            <a:ext cx="7162800" cy="369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22FC0-D094-48F2-815B-9CA22F22B558}"/>
              </a:ext>
            </a:extLst>
          </p:cNvPr>
          <p:cNvSpPr txBox="1"/>
          <p:nvPr/>
        </p:nvSpPr>
        <p:spPr>
          <a:xfrm>
            <a:off x="2057400" y="8181082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Class Diagram for Accounts Microservice</a:t>
            </a:r>
            <a:endParaRPr lang="fr-FR" b="1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A2561-ADE4-4ABC-AA22-29672699A09F}"/>
              </a:ext>
            </a:extLst>
          </p:cNvPr>
          <p:cNvSpPr txBox="1"/>
          <p:nvPr/>
        </p:nvSpPr>
        <p:spPr>
          <a:xfrm>
            <a:off x="10668000" y="827913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</a:t>
            </a:r>
            <a:r>
              <a:rPr lang="en-US" b="1" dirty="0">
                <a:latin typeface="Rockwell" panose="02060603020205020403" pitchFamily="18" charset="0"/>
              </a:rPr>
              <a:t>Diagram</a:t>
            </a:r>
            <a:r>
              <a:rPr lang="en-US" b="1" dirty="0"/>
              <a:t> for Demand Microservice</a:t>
            </a:r>
            <a:endParaRPr lang="fr-FR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4D75A-A268-4933-860D-3015921A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5624" y="97857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8344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62204" y="4543606"/>
            <a:ext cx="7587512" cy="173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en-US" sz="5200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cs typeface="Arial"/>
                <a:sym typeface="Arial"/>
              </a:rPr>
              <a:t>Microservices</a:t>
            </a:r>
          </a:p>
          <a:p>
            <a:pPr algn="ctr" defTabSz="1371600">
              <a:buClr>
                <a:srgbClr val="000000"/>
              </a:buClr>
            </a:pPr>
            <a:r>
              <a:rPr lang="en-US" sz="5200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cs typeface="Arial"/>
                <a:sym typeface="Arial"/>
              </a:rPr>
              <a:t>Overview</a:t>
            </a:r>
            <a:endParaRPr sz="52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992386"/>
            <a:ext cx="0" cy="962276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087772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010400" y="978773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fld id="{00000000-1234-1234-1234-123412341234}" type="slidenum">
              <a:rPr lang="fr-FR" sz="1800" kern="0"/>
              <a:pPr defTabSz="1371600">
                <a:buClr>
                  <a:srgbClr val="000000"/>
                </a:buClr>
              </a:pPr>
              <a:t>19</a:t>
            </a:fld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128709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74132"/>
            <a:ext cx="1997362" cy="1987851"/>
          </a:xfrm>
          <a:custGeom>
            <a:avLst/>
            <a:gdLst/>
            <a:ahLst/>
            <a:cxnLst/>
            <a:rect l="l" t="t" r="r" b="b"/>
            <a:pathLst>
              <a:path w="1997362" h="1987851">
                <a:moveTo>
                  <a:pt x="0" y="0"/>
                </a:moveTo>
                <a:lnTo>
                  <a:pt x="1997362" y="0"/>
                </a:lnTo>
                <a:lnTo>
                  <a:pt x="1997362" y="1987851"/>
                </a:lnTo>
                <a:lnTo>
                  <a:pt x="0" y="1987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19593" y="394607"/>
            <a:ext cx="1987851" cy="1987851"/>
          </a:xfrm>
          <a:custGeom>
            <a:avLst/>
            <a:gdLst/>
            <a:ahLst/>
            <a:cxnLst/>
            <a:rect l="l" t="t" r="r" b="b"/>
            <a:pathLst>
              <a:path w="1987851" h="1987851">
                <a:moveTo>
                  <a:pt x="0" y="0"/>
                </a:moveTo>
                <a:lnTo>
                  <a:pt x="1987851" y="0"/>
                </a:lnTo>
                <a:lnTo>
                  <a:pt x="1987851" y="1987851"/>
                </a:lnTo>
                <a:lnTo>
                  <a:pt x="0" y="1987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70958" y="486983"/>
            <a:ext cx="9146084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 dirty="0">
                <a:solidFill>
                  <a:srgbClr val="000000"/>
                </a:solidFill>
                <a:latin typeface="Aileron Regular Bold"/>
              </a:rPr>
              <a:t>People’s Democratic Republic of Algeria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 dirty="0">
                <a:solidFill>
                  <a:srgbClr val="000000"/>
                </a:solidFill>
                <a:latin typeface="Aileron Regular Bold"/>
              </a:rPr>
              <a:t>Ministry of Higher Education and Scientific Research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 dirty="0">
                <a:solidFill>
                  <a:srgbClr val="000000"/>
                </a:solidFill>
                <a:latin typeface="Aileron Regular Bold"/>
              </a:rPr>
              <a:t>University of Abdelhamid Mehri – Constantine 2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 dirty="0">
                <a:solidFill>
                  <a:srgbClr val="000000"/>
                </a:solidFill>
                <a:latin typeface="Aileron Regular Bold"/>
              </a:rPr>
              <a:t>Faculty of New Technologies of Information and Communication (NTIC)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 dirty="0">
                <a:solidFill>
                  <a:srgbClr val="000000"/>
                </a:solidFill>
                <a:latin typeface="Aileron Regular Bold"/>
              </a:rPr>
              <a:t>Department of Fundamental Computing and its Applications (IFA)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79126"/>
            <a:ext cx="16230600" cy="249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2"/>
              </a:lnSpc>
            </a:pPr>
            <a:r>
              <a:rPr lang="en-US" sz="4730" b="1" dirty="0">
                <a:solidFill>
                  <a:srgbClr val="000000"/>
                </a:solidFill>
                <a:latin typeface="Bell MT" panose="02020503060305020303" pitchFamily="18" charset="0"/>
              </a:rPr>
              <a:t>A Microservices-based Information Platform for Monitoring Projects Development: Higher Education Sector Application Domain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7381" y="5780810"/>
            <a:ext cx="1408613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3200" dirty="0">
                <a:solidFill>
                  <a:srgbClr val="000000"/>
                </a:solidFill>
                <a:latin typeface="Gabriola" panose="04040605051002020D02" pitchFamily="82" charset="0"/>
              </a:rPr>
              <a:t>Graduation Project For Obtaining the Master's Degree in Computer Science</a:t>
            </a:r>
          </a:p>
          <a:p>
            <a:pPr algn="ctr">
              <a:lnSpc>
                <a:spcPts val="3945"/>
              </a:lnSpc>
            </a:pPr>
            <a:endParaRPr lang="en-US" sz="4000" dirty="0">
              <a:solidFill>
                <a:srgbClr val="000000"/>
              </a:solidFill>
              <a:latin typeface="Gabriola" panose="04040605051002020D02" pitchFamily="8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58788" y="7041665"/>
            <a:ext cx="3771900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788" y="7750961"/>
            <a:ext cx="584403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Canva Sans"/>
              </a:rPr>
              <a:t>Benarab</a:t>
            </a:r>
            <a:r>
              <a:rPr lang="en-US" sz="2999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Canva Sans"/>
              </a:rPr>
              <a:t>Islem</a:t>
            </a:r>
            <a:endParaRPr lang="en-US" sz="2999" dirty="0">
              <a:solidFill>
                <a:srgbClr val="000000"/>
              </a:solidFill>
              <a:latin typeface="Canva Sans"/>
            </a:endParaRPr>
          </a:p>
          <a:p>
            <a:pPr marL="647698" lvl="1" indent="-323849" algn="ctr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Canva Sans"/>
              </a:rPr>
              <a:t>Boubiasli</a:t>
            </a:r>
            <a:r>
              <a:rPr lang="en-US" sz="2999" dirty="0">
                <a:solidFill>
                  <a:srgbClr val="000000"/>
                </a:solidFill>
                <a:latin typeface="Canva Sans"/>
              </a:rPr>
              <a:t> Mohamed </a:t>
            </a:r>
            <a:r>
              <a:rPr lang="en-US" sz="2999" dirty="0" err="1">
                <a:solidFill>
                  <a:srgbClr val="000000"/>
                </a:solidFill>
                <a:latin typeface="Canva Sans"/>
              </a:rPr>
              <a:t>Chaouki</a:t>
            </a:r>
            <a:endParaRPr lang="en-US" sz="29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68061" y="7041665"/>
            <a:ext cx="5029200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 Under Supervision of: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8061" y="7722386"/>
            <a:ext cx="399901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</a:rPr>
              <a:t>Pr.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Chaoui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Allaoua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</a:rPr>
              <a:t>Dr.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Meghzili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Said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B3ACD-261F-44DC-88C0-120EF55060C1}"/>
              </a:ext>
            </a:extLst>
          </p:cNvPr>
          <p:cNvSpPr/>
          <p:nvPr/>
        </p:nvSpPr>
        <p:spPr>
          <a:xfrm>
            <a:off x="2057400" y="6134100"/>
            <a:ext cx="3581400" cy="2937956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AD207-8F58-48C5-8215-E44C2E1232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5600" y="6667500"/>
            <a:ext cx="1903572" cy="190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78BE4-0975-4322-B9E5-0FF6571F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6134100"/>
            <a:ext cx="3581400" cy="29379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C646BD-CCA8-4975-97A4-A3BCC4929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9648" y="6399980"/>
            <a:ext cx="1219306" cy="121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84E8A-D32B-43D9-B688-94699DD1F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70306" y="6306395"/>
            <a:ext cx="1219306" cy="121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4D9FB-F2B3-4AAD-AAF6-20429F04D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9794" y="7619286"/>
            <a:ext cx="1219306" cy="1219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6B39B6-B749-4D82-8A4A-98F883E02CAB}"/>
              </a:ext>
            </a:extLst>
          </p:cNvPr>
          <p:cNvSpPr txBox="1"/>
          <p:nvPr/>
        </p:nvSpPr>
        <p:spPr>
          <a:xfrm>
            <a:off x="1143000" y="10287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7030A0"/>
                </a:solidFill>
                <a:latin typeface="Bell MT" panose="02020503060305020303" pitchFamily="18" charset="0"/>
              </a:rPr>
              <a:t>Microservices</a:t>
            </a:r>
            <a:endParaRPr lang="fr-FR" sz="5400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AC5CB-1874-4E3F-ACD3-661ECDE4C1D1}"/>
              </a:ext>
            </a:extLst>
          </p:cNvPr>
          <p:cNvSpPr txBox="1"/>
          <p:nvPr/>
        </p:nvSpPr>
        <p:spPr>
          <a:xfrm>
            <a:off x="1133061" y="1957836"/>
            <a:ext cx="1646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dirty="0">
                <a:latin typeface="Canva Sans" panose="020B0604020202020204" charset="0"/>
                <a:cs typeface="Canva Sans" panose="020B0604020202020204" charset="0"/>
              </a:rPr>
            </a:br>
            <a:r>
              <a:rPr lang="en-US" sz="2400" b="0" i="0" dirty="0">
                <a:effectLst/>
                <a:latin typeface="Canva Sans" panose="020B0604020202020204" charset="0"/>
                <a:cs typeface="Canva Sans" panose="020B0604020202020204" charset="0"/>
              </a:rPr>
              <a:t>Microservices are small, independent services that work together to form a larger application, allowing for flexibility, scalability, and easier maintenance.</a:t>
            </a:r>
            <a:endParaRPr lang="fr-FR" sz="24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E98AE-0767-4810-8EE8-2299B1D0E52D}"/>
              </a:ext>
            </a:extLst>
          </p:cNvPr>
          <p:cNvSpPr txBox="1"/>
          <p:nvPr/>
        </p:nvSpPr>
        <p:spPr>
          <a:xfrm>
            <a:off x="1524000" y="3828708"/>
            <a:ext cx="1224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two types of microservices: </a:t>
            </a:r>
            <a:endParaRPr lang="fr-FR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729FC-B67D-44D5-BC26-323BB2764546}"/>
              </a:ext>
            </a:extLst>
          </p:cNvPr>
          <p:cNvSpPr txBox="1"/>
          <p:nvPr/>
        </p:nvSpPr>
        <p:spPr>
          <a:xfrm>
            <a:off x="11430000" y="4616615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 err="1">
                <a:effectLst/>
                <a:latin typeface="Canva Sans" panose="020B0604020202020204" charset="0"/>
                <a:cs typeface="Canva Sans" panose="020B0604020202020204" charset="0"/>
              </a:rPr>
              <a:t>Coarse-grained</a:t>
            </a:r>
            <a:r>
              <a:rPr lang="fr-FR" sz="2400" b="1" i="0" dirty="0">
                <a:effectLst/>
                <a:latin typeface="Canva Sans" panose="020B0604020202020204" charset="0"/>
                <a:cs typeface="Canva Sans" panose="020B0604020202020204" charset="0"/>
              </a:rPr>
              <a:t> </a:t>
            </a:r>
            <a:r>
              <a:rPr lang="fr-FR" sz="2400" b="1" i="0" dirty="0" err="1">
                <a:effectLst/>
                <a:latin typeface="Canva Sans" panose="020B0604020202020204" charset="0"/>
                <a:cs typeface="Canva Sans" panose="020B0604020202020204" charset="0"/>
              </a:rPr>
              <a:t>microservices</a:t>
            </a:r>
            <a:r>
              <a:rPr lang="fr-FR" sz="2000" b="0" i="0" dirty="0">
                <a:effectLst/>
                <a:latin typeface="Canva Sans" panose="020B0604020202020204" charset="0"/>
                <a:cs typeface="Canva Sans" panose="020B0604020202020204" charset="0"/>
              </a:rPr>
              <a:t>: </a:t>
            </a:r>
            <a:r>
              <a:rPr lang="fr-FR" sz="20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Larger</a:t>
            </a:r>
            <a:r>
              <a:rPr lang="fr-FR" sz="2000" b="0" i="0" dirty="0">
                <a:effectLst/>
                <a:latin typeface="Canva Sans" panose="020B0604020202020204" charset="0"/>
                <a:cs typeface="Canva Sans" panose="020B0604020202020204" charset="0"/>
              </a:rPr>
              <a:t>, more </a:t>
            </a:r>
            <a:r>
              <a:rPr lang="fr-FR" sz="20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comprehensive</a:t>
            </a:r>
            <a:r>
              <a:rPr lang="fr-FR" sz="20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services </a:t>
            </a:r>
            <a:r>
              <a:rPr lang="fr-FR" sz="20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that</a:t>
            </a:r>
            <a:r>
              <a:rPr lang="fr-FR" sz="20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</a:t>
            </a:r>
            <a:r>
              <a:rPr lang="fr-FR" sz="20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encapsulate</a:t>
            </a:r>
            <a:r>
              <a:rPr lang="fr-FR" sz="20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multiple </a:t>
            </a:r>
            <a:r>
              <a:rPr lang="fr-FR" sz="2000" b="0" i="0" dirty="0" err="1">
                <a:effectLst/>
                <a:latin typeface="Canva Sans" panose="020B0604020202020204" charset="0"/>
                <a:cs typeface="Canva Sans" panose="020B0604020202020204" charset="0"/>
              </a:rPr>
              <a:t>functionalities</a:t>
            </a:r>
            <a:endParaRPr lang="fr-FR" sz="20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24D1B-9D34-4755-8622-A13FB5A67E81}"/>
              </a:ext>
            </a:extLst>
          </p:cNvPr>
          <p:cNvSpPr txBox="1"/>
          <p:nvPr/>
        </p:nvSpPr>
        <p:spPr>
          <a:xfrm>
            <a:off x="1600200" y="4415642"/>
            <a:ext cx="64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latin typeface="Canva Sans" panose="020B0604020202020204" charset="0"/>
                <a:cs typeface="Canva Sans" panose="020B0604020202020204" charset="0"/>
              </a:rPr>
            </a:br>
            <a:r>
              <a:rPr lang="en-US" sz="2400" b="1" i="0" dirty="0">
                <a:effectLst/>
                <a:latin typeface="Canva Sans" panose="020B0604020202020204" charset="0"/>
                <a:cs typeface="Canva Sans" panose="020B0604020202020204" charset="0"/>
              </a:rPr>
              <a:t>Fine-grained microservices</a:t>
            </a:r>
            <a:r>
              <a:rPr lang="en-US" sz="2000" b="0" i="0" dirty="0">
                <a:effectLst/>
                <a:latin typeface="Canva Sans" panose="020B0604020202020204" charset="0"/>
                <a:cs typeface="Canva Sans" panose="020B0604020202020204" charset="0"/>
              </a:rPr>
              <a:t>: Small, specialized services that are responsible for specific and narrowly defined</a:t>
            </a:r>
            <a:endParaRPr lang="fr-FR" sz="20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0BE21-72CF-42ED-A35A-54DF0DF9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20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5498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617" y="1251205"/>
            <a:ext cx="14778188" cy="787532"/>
            <a:chOff x="-5102728" y="296674"/>
            <a:chExt cx="19704251" cy="1050043"/>
          </a:xfrm>
        </p:grpSpPr>
        <p:sp>
          <p:nvSpPr>
            <p:cNvPr id="3" name="TextBox 3"/>
            <p:cNvSpPr txBox="1"/>
            <p:nvPr/>
          </p:nvSpPr>
          <p:spPr>
            <a:xfrm>
              <a:off x="0" y="873692"/>
              <a:ext cx="14601523" cy="47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5102728" y="296674"/>
              <a:ext cx="14601523" cy="870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5400" u="none" spc="107" dirty="0">
                  <a:solidFill>
                    <a:srgbClr val="7030A0"/>
                  </a:solidFill>
                  <a:latin typeface="Bell MT" panose="02020503060305020303" pitchFamily="18" charset="0"/>
                </a:rPr>
                <a:t>Microservices Characteristics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086732" y="4825855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4434180" y="6042961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53836" y="4825855"/>
            <a:ext cx="2463760" cy="1231880"/>
          </a:xfrm>
          <a:custGeom>
            <a:avLst/>
            <a:gdLst/>
            <a:ahLst/>
            <a:cxnLst/>
            <a:rect l="l" t="t" r="r" b="b"/>
            <a:pathLst>
              <a:path w="2463760" h="123188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9092646" y="604788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13234" y="483078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3747357" y="604788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81476" y="7525667"/>
            <a:ext cx="3064424" cy="879578"/>
            <a:chOff x="0" y="-47625"/>
            <a:chExt cx="4085898" cy="11727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1772"/>
              <a:ext cx="4085898" cy="4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085898" cy="1145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spc="97" dirty="0">
                  <a:solidFill>
                    <a:srgbClr val="191919"/>
                  </a:solidFill>
                  <a:latin typeface="Aileron Regular Bold"/>
                </a:rPr>
                <a:t>Modularity and Independence</a:t>
              </a:r>
              <a:endParaRPr lang="en-US" sz="2499" u="none" spc="97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6393" y="7522510"/>
            <a:ext cx="3101987" cy="879578"/>
            <a:chOff x="0" y="-47625"/>
            <a:chExt cx="4135983" cy="117277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1772"/>
              <a:ext cx="4135983" cy="4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13598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u="none" spc="97" dirty="0">
                  <a:solidFill>
                    <a:srgbClr val="191919"/>
                  </a:solidFill>
                  <a:latin typeface="Aileron Regular Bold"/>
                </a:rPr>
                <a:t>Scalability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875" y="7522510"/>
            <a:ext cx="3071595" cy="879581"/>
            <a:chOff x="0" y="-47625"/>
            <a:chExt cx="4095460" cy="117277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61774"/>
              <a:ext cx="4095460" cy="4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095460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spc="97" dirty="0">
                  <a:solidFill>
                    <a:srgbClr val="191919"/>
                  </a:solidFill>
                  <a:latin typeface="Aileron Regular Bold"/>
                </a:rPr>
                <a:t>Technology Diversity</a:t>
              </a:r>
              <a:endParaRPr lang="en-US" sz="2499" u="none" spc="97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35571" y="4202575"/>
            <a:ext cx="3064768" cy="879578"/>
            <a:chOff x="0" y="-47625"/>
            <a:chExt cx="4086357" cy="117277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61772"/>
              <a:ext cx="4086357" cy="4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0863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spc="97" dirty="0">
                  <a:solidFill>
                    <a:srgbClr val="191919"/>
                  </a:solidFill>
                  <a:latin typeface="Aileron Regular Bold"/>
                </a:rPr>
                <a:t>Security</a:t>
              </a:r>
              <a:endParaRPr lang="en-US" sz="2499" u="none" spc="97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817576" y="3394797"/>
            <a:ext cx="3101948" cy="1375132"/>
            <a:chOff x="0" y="661772"/>
            <a:chExt cx="4135931" cy="18335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1772"/>
              <a:ext cx="3984712" cy="4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1219" y="1349669"/>
              <a:ext cx="3984712" cy="1145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u="none" spc="97" dirty="0">
                  <a:solidFill>
                    <a:srgbClr val="191919"/>
                  </a:solidFill>
                  <a:latin typeface="Aileron Regular Bold"/>
                </a:rPr>
                <a:t>Resiliency and Fault </a:t>
              </a:r>
              <a:r>
                <a:rPr lang="en-US" sz="2499" spc="97" dirty="0">
                  <a:solidFill>
                    <a:srgbClr val="191919"/>
                  </a:solidFill>
                  <a:latin typeface="Aileron Regular Bold"/>
                </a:rPr>
                <a:t>tolerance</a:t>
              </a:r>
              <a:endParaRPr lang="en-US" sz="2499" u="none" spc="97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285334" y="3368281"/>
            <a:ext cx="3377955" cy="1421372"/>
            <a:chOff x="0" y="661773"/>
            <a:chExt cx="4503940" cy="189516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661773"/>
              <a:ext cx="4086357" cy="4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17583" y="2009776"/>
              <a:ext cx="4086357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u="none" spc="97" dirty="0">
                  <a:solidFill>
                    <a:srgbClr val="191919"/>
                  </a:solidFill>
                  <a:latin typeface="Aileron Regular Bold"/>
                </a:rPr>
                <a:t>Easy Deployment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5309" y="5189860"/>
            <a:ext cx="1735751" cy="173575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52425">
              <a:solidFill>
                <a:srgbClr val="7CD4D2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lang="en-US" sz="2499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797139" y="5143500"/>
            <a:ext cx="1735751" cy="173575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52425">
              <a:solidFill>
                <a:srgbClr val="4AB1B4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lang="en-US" sz="2499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099512" y="5189860"/>
            <a:ext cx="1735751" cy="173575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52425">
              <a:solidFill>
                <a:srgbClr val="37C9EF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lang="en-US" sz="2499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427146" y="5143500"/>
            <a:ext cx="1735751" cy="1735751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52425">
              <a:solidFill>
                <a:srgbClr val="2C92D5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lang="en-US" sz="2499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756797" y="5321155"/>
            <a:ext cx="1735751" cy="1735751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52425">
              <a:solidFill>
                <a:srgbClr val="13538A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lang="en-US" sz="2499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076695" y="5143500"/>
            <a:ext cx="1735751" cy="173575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52425">
              <a:solidFill>
                <a:srgbClr val="191919"/>
              </a:solidFill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 lang="en-US" sz="2499" dirty="0">
                <a:solidFill>
                  <a:srgbClr val="191919"/>
                </a:solidFill>
                <a:latin typeface="Aileron Regular Bold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8DE4FD6-D0D6-49D0-AA98-FF29DD3BB0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51" y="5624701"/>
            <a:ext cx="973533" cy="8365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56CC76B-A9B1-4BFD-A9F9-254DB883C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460" y="5509514"/>
            <a:ext cx="1066892" cy="10668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75729E4-F67A-468F-98D5-2ABCEED6D5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85" y="5586265"/>
            <a:ext cx="947140" cy="9471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D483595-D8C0-416F-8754-83EBA5E0E7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26" y="5509514"/>
            <a:ext cx="968699" cy="95170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3D423DD-334D-4158-90F3-E4EE143E8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15" y="5735753"/>
            <a:ext cx="862297" cy="9065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72E250-9356-43CD-B01D-20ED90D91A04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60" y="5592660"/>
            <a:ext cx="932151" cy="920300"/>
          </a:xfrm>
          <a:prstGeom prst="rect">
            <a:avLst/>
          </a:prstGeom>
        </p:spPr>
      </p:pic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858E91E-2DCA-4AC7-A4ED-EE94A94E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21</a:t>
            </a:fld>
            <a:endParaRPr lang="en-US" sz="1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386673"/>
              </p:ext>
            </p:extLst>
          </p:nvPr>
        </p:nvGraphicFramePr>
        <p:xfrm>
          <a:off x="3267076" y="3012436"/>
          <a:ext cx="11515724" cy="6182622"/>
        </p:xfrm>
        <a:graphic>
          <a:graphicData uri="http://schemas.openxmlformats.org/drawingml/2006/table">
            <a:tbl>
              <a:tblPr/>
              <a:tblGrid>
                <a:gridCol w="2878931">
                  <a:extLst>
                    <a:ext uri="{9D8B030D-6E8A-4147-A177-3AD203B41FA5}">
                      <a16:colId xmlns:a16="http://schemas.microsoft.com/office/drawing/2014/main" val="2845938677"/>
                    </a:ext>
                  </a:extLst>
                </a:gridCol>
                <a:gridCol w="287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8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8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0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Features</a:t>
                      </a:r>
                      <a:endParaRPr lang="en-US" sz="9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D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Monolithic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D4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SOA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B1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MSA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43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Modularity</a:t>
                      </a:r>
                      <a:endParaRPr lang="en-US" sz="1500" b="1" spc="44" dirty="0">
                        <a:solidFill>
                          <a:srgbClr val="191919"/>
                        </a:solidFill>
                        <a:latin typeface="Aileron Regular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Tightly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coupled</a:t>
                      </a:r>
                      <a:endParaRPr lang="en-US" sz="1500" spc="44" dirty="0">
                        <a:solidFill>
                          <a:srgbClr val="191919"/>
                        </a:solidFill>
                        <a:latin typeface="Aileron Regular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closely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connected</a:t>
                      </a:r>
                      <a:endParaRPr lang="en-US" sz="1500" spc="44" dirty="0">
                        <a:solidFill>
                          <a:srgbClr val="191919"/>
                        </a:solidFill>
                        <a:latin typeface="Aileron Regular Bold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Independent services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43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  <a:endParaRPr lang="en-US" sz="1100" b="1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Scaling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whole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Individual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services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Individual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services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43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Fault</a:t>
                      </a:r>
                      <a:r>
                        <a:rPr lang="fr-F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Isolation</a:t>
                      </a:r>
                      <a:endParaRPr lang="en-US" sz="1200" b="1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System-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wide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impact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 dirty="0">
                          <a:effectLst/>
                        </a:rPr>
                        <a:t>Limited impact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43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sz="1200" b="1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/>
                        <a:t>One Shared DB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DB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D</a:t>
                      </a:r>
                      <a:r>
                        <a:rPr lang="fr-FR" dirty="0">
                          <a:effectLst/>
                        </a:rPr>
                        <a:t>B for </a:t>
                      </a:r>
                      <a:r>
                        <a:rPr lang="fr-FR" dirty="0" err="1">
                          <a:effectLst/>
                        </a:rPr>
                        <a:t>each</a:t>
                      </a:r>
                      <a:r>
                        <a:rPr lang="fr-FR" dirty="0">
                          <a:effectLst/>
                        </a:rPr>
                        <a:t> MS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43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US" sz="1200" b="1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unit </a:t>
                      </a:r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Independent services</a:t>
                      </a:r>
                      <a:endParaRPr lang="en-US" sz="1100" dirty="0"/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 dirty="0">
                          <a:effectLst/>
                        </a:rPr>
                        <a:t>Independent services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-609600" y="1073720"/>
            <a:ext cx="11925597" cy="774958"/>
            <a:chOff x="-355203" y="-801"/>
            <a:chExt cx="15900797" cy="1364370"/>
          </a:xfrm>
        </p:grpSpPr>
        <p:sp>
          <p:nvSpPr>
            <p:cNvPr id="7" name="TextBox 7"/>
            <p:cNvSpPr txBox="1"/>
            <p:nvPr/>
          </p:nvSpPr>
          <p:spPr>
            <a:xfrm>
              <a:off x="0" y="898265"/>
              <a:ext cx="15545594" cy="4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 lang="en-US" sz="2000" spc="60" dirty="0">
                <a:solidFill>
                  <a:srgbClr val="191919"/>
                </a:solidFill>
                <a:latin typeface="Aileron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55203" y="-801"/>
              <a:ext cx="15545594" cy="114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5400" u="none" spc="107" dirty="0">
                  <a:solidFill>
                    <a:schemeClr val="tx2"/>
                  </a:solidFill>
                  <a:latin typeface="Bell MT" panose="02020503060305020303" pitchFamily="18" charset="0"/>
                </a:rPr>
                <a:t>Monolithic VS SOA VS MSA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0F62F-003A-427F-938D-0B331426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1178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22</a:t>
            </a:fld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62204" y="4543606"/>
            <a:ext cx="7587512" cy="173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en-US" sz="5200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cs typeface="Arial"/>
                <a:sym typeface="Arial"/>
              </a:rPr>
              <a:t>System Implementation</a:t>
            </a:r>
            <a:endParaRPr sz="52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992386"/>
            <a:ext cx="0" cy="962276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087772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300269" y="978773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fld id="{00000000-1234-1234-1234-123412341234}" type="slidenum">
              <a:rPr lang="fr-FR" sz="1800" kern="0"/>
              <a:pPr defTabSz="1371600">
                <a:buClr>
                  <a:srgbClr val="000000"/>
                </a:buClr>
              </a:pPr>
              <a:t>23</a:t>
            </a:fld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2075308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F2E3EE-387C-46B5-9E50-4D34D84D0F81}"/>
              </a:ext>
            </a:extLst>
          </p:cNvPr>
          <p:cNvSpPr txBox="1"/>
          <p:nvPr/>
        </p:nvSpPr>
        <p:spPr>
          <a:xfrm>
            <a:off x="1524000" y="8763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Rockwell" panose="02060603020205020403" pitchFamily="18" charset="0"/>
              </a:rPr>
              <a:t>Used Tools</a:t>
            </a:r>
            <a:endParaRPr lang="fr-FR" sz="4800" dirty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8F108-FBF5-42A3-A1BC-9C62B0A219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80" y="2529694"/>
            <a:ext cx="3028730" cy="1219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09DB7-FF18-4913-99D6-70E7E8E7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14" y="2193950"/>
            <a:ext cx="1771686" cy="1890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8FF95-11C0-4CF7-872C-109F22E54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92" y="5495972"/>
            <a:ext cx="2257666" cy="2656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C8258-30E0-4062-9769-83D7FECB8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04" y="5753101"/>
            <a:ext cx="2056706" cy="2479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6CEFD2-32F7-4712-96DA-ABD18A0E4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15" y="2158205"/>
            <a:ext cx="4734586" cy="1962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50695-084C-465F-9074-AEB95567A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6014638"/>
            <a:ext cx="1450575" cy="161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DD2A4-C8BE-4912-A75E-1DB6BE6B9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09208" y="6520070"/>
            <a:ext cx="1874838" cy="1476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5E0CF4-C38B-4348-A3BB-9F11845AF610}"/>
              </a:ext>
            </a:extLst>
          </p:cNvPr>
          <p:cNvSpPr txBox="1"/>
          <p:nvPr/>
        </p:nvSpPr>
        <p:spPr>
          <a:xfrm>
            <a:off x="9677400" y="7709264"/>
            <a:ext cx="290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ZipKin</a:t>
            </a:r>
            <a:r>
              <a:rPr lang="en-US" sz="2800" b="1" dirty="0"/>
              <a:t> Server</a:t>
            </a:r>
            <a:endParaRPr lang="fr-FR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993B7A-B06C-4A82-BA1A-8F6D174B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24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1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DE7E0AF-F224-E378-5757-E73FA9FC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637" y="8254731"/>
            <a:ext cx="1571706" cy="13335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651B38-D743-94ED-C6DC-428D8D223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19" y="3896586"/>
            <a:ext cx="1543130" cy="13907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0C468D-9D4D-DE88-153A-8AECB0F59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922" y="8254731"/>
            <a:ext cx="1495502" cy="13430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F7E2F6-E1AE-4760-CC1B-54A8C1D5B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22" y="6680826"/>
            <a:ext cx="1533605" cy="1400247"/>
          </a:xfrm>
          <a:prstGeom prst="rect">
            <a:avLst/>
          </a:prstGeom>
        </p:spPr>
      </p:pic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3A392F7-95F1-450F-85B0-05C21AF9D5A4}"/>
              </a:ext>
            </a:extLst>
          </p:cNvPr>
          <p:cNvSpPr/>
          <p:nvPr/>
        </p:nvSpPr>
        <p:spPr>
          <a:xfrm>
            <a:off x="7926678" y="4521719"/>
            <a:ext cx="1930071" cy="1930062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FFB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405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04650-B526-2483-79FF-E28323BE3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00" y="3663446"/>
            <a:ext cx="1533605" cy="14097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B52E296-6105-B9FB-53DF-7DA372BE5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5" y="3558665"/>
            <a:ext cx="1600283" cy="1514553"/>
          </a:xfrm>
          <a:prstGeom prst="rect">
            <a:avLst/>
          </a:prstGeom>
        </p:spPr>
      </p:pic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DEDC94F7-3D19-481A-BBC8-0B146D25E5A9}"/>
              </a:ext>
            </a:extLst>
          </p:cNvPr>
          <p:cNvSpPr/>
          <p:nvPr/>
        </p:nvSpPr>
        <p:spPr>
          <a:xfrm rot="18900000">
            <a:off x="1331375" y="3356795"/>
            <a:ext cx="1930071" cy="1930062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29B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405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845480" y="848021"/>
            <a:ext cx="17359796" cy="1086371"/>
          </a:xfrm>
        </p:spPr>
        <p:txBody>
          <a:bodyPr>
            <a:normAutofit fontScale="92500" lnSpcReduction="20000"/>
          </a:bodyPr>
          <a:lstStyle/>
          <a:p>
            <a:r>
              <a:rPr lang="en-US" sz="5800" dirty="0">
                <a:solidFill>
                  <a:schemeClr val="tx2"/>
                </a:solidFill>
                <a:latin typeface="Bell MT" panose="02020503060305020303" pitchFamily="18" charset="0"/>
              </a:rPr>
              <a:t>Execution</a:t>
            </a:r>
            <a:r>
              <a:rPr lang="en-US" dirty="0">
                <a:solidFill>
                  <a:schemeClr val="tx2"/>
                </a:solidFill>
                <a:latin typeface="Bell MT" panose="02020503060305020303" pitchFamily="18" charset="0"/>
              </a:rPr>
              <a:t> </a:t>
            </a:r>
            <a:r>
              <a:rPr lang="en-US" sz="5200" dirty="0">
                <a:solidFill>
                  <a:schemeClr val="tx2"/>
                </a:solidFill>
                <a:latin typeface="Bell MT" panose="02020503060305020303" pitchFamily="18" charset="0"/>
              </a:rPr>
              <a:t>Workflow</a:t>
            </a:r>
            <a:endParaRPr lang="en-US" dirty="0">
              <a:solidFill>
                <a:schemeClr val="tx2"/>
              </a:solidFill>
              <a:latin typeface="Bell MT" panose="02020503060305020303" pitchFamily="18" charset="0"/>
            </a:endParaRPr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030F85B6-32AB-4712-9147-DDA6D88EE5F2}"/>
              </a:ext>
            </a:extLst>
          </p:cNvPr>
          <p:cNvSpPr/>
          <p:nvPr/>
        </p:nvSpPr>
        <p:spPr>
          <a:xfrm rot="19378885">
            <a:off x="4716779" y="3546146"/>
            <a:ext cx="1930071" cy="1930062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B5D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405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2EE4748-72EE-40B4-8135-A966C10A86E7}"/>
              </a:ext>
            </a:extLst>
          </p:cNvPr>
          <p:cNvSpPr/>
          <p:nvPr/>
        </p:nvSpPr>
        <p:spPr>
          <a:xfrm>
            <a:off x="8663694" y="7129902"/>
            <a:ext cx="1930071" cy="1930062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29B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405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1C942-122F-4B9B-9E82-F545B94A291F}"/>
              </a:ext>
            </a:extLst>
          </p:cNvPr>
          <p:cNvSpPr/>
          <p:nvPr/>
        </p:nvSpPr>
        <p:spPr>
          <a:xfrm rot="19064104">
            <a:off x="11817152" y="8003802"/>
            <a:ext cx="1930071" cy="1930062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B5D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405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B238FFA8-3E1F-4BF1-BBA9-0B93AA27B2A1}"/>
              </a:ext>
            </a:extLst>
          </p:cNvPr>
          <p:cNvSpPr/>
          <p:nvPr/>
        </p:nvSpPr>
        <p:spPr>
          <a:xfrm rot="19231632">
            <a:off x="14979648" y="7999011"/>
            <a:ext cx="1930071" cy="1930062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FFB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405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2DD37-6693-4BAC-9EF4-EF6D6E396967}"/>
              </a:ext>
            </a:extLst>
          </p:cNvPr>
          <p:cNvSpPr txBox="1"/>
          <p:nvPr/>
        </p:nvSpPr>
        <p:spPr>
          <a:xfrm>
            <a:off x="14513898" y="6871465"/>
            <a:ext cx="30320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fr-FR" sz="2000" b="0" i="0" dirty="0" err="1">
                <a:effectLst/>
                <a:latin typeface="Canva Sans" panose="020B0604020202020204" charset="0"/>
              </a:rPr>
              <a:t>Response</a:t>
            </a:r>
            <a:r>
              <a:rPr lang="fr-FR" sz="2000" b="0" i="0" dirty="0">
                <a:effectLst/>
                <a:latin typeface="Canva Sans" panose="020B0604020202020204" charset="0"/>
              </a:rPr>
              <a:t> Handling via API Gateway</a:t>
            </a:r>
            <a:endParaRPr lang="en-US" altLang="ko-KR" sz="2000" b="1" dirty="0">
              <a:latin typeface="Canva Sans" panose="020B0604020202020204" charset="0"/>
              <a:ea typeface="Arial Unicode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E83D3-9DF3-4DE8-9EDC-746B6FCC5763}"/>
              </a:ext>
            </a:extLst>
          </p:cNvPr>
          <p:cNvSpPr txBox="1"/>
          <p:nvPr/>
        </p:nvSpPr>
        <p:spPr>
          <a:xfrm>
            <a:off x="3774102" y="6036283"/>
            <a:ext cx="30320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sz="2000" b="0" i="0" dirty="0">
                <a:effectLst/>
                <a:latin typeface="Canva Sans" panose="020B0604020202020204" charset="0"/>
              </a:rPr>
              <a:t>Token Verification at API Gateway</a:t>
            </a:r>
            <a:endParaRPr lang="en-US" altLang="ko-KR" sz="2000" b="1" dirty="0">
              <a:latin typeface="Canva Sans" panose="020B0604020202020204" charset="0"/>
              <a:ea typeface="Arial Unicode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1DDC3-40BE-4158-8678-C5D2445DF09D}"/>
              </a:ext>
            </a:extLst>
          </p:cNvPr>
          <p:cNvSpPr txBox="1"/>
          <p:nvPr/>
        </p:nvSpPr>
        <p:spPr>
          <a:xfrm>
            <a:off x="11018625" y="6497629"/>
            <a:ext cx="30320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sz="2000" b="0" i="0" dirty="0">
                <a:effectLst/>
                <a:latin typeface="Canva Sans" panose="020B0604020202020204" charset="0"/>
              </a:rPr>
              <a:t>Request Processing and Data Retrieval</a:t>
            </a:r>
            <a:endParaRPr lang="en-US" altLang="ko-KR" sz="2000" dirty="0">
              <a:latin typeface="Canva Sans" panose="020B0604020202020204" charset="0"/>
              <a:ea typeface="Arial Unicode M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530F3-822C-4E14-BDE7-887FB8968A7F}"/>
              </a:ext>
            </a:extLst>
          </p:cNvPr>
          <p:cNvSpPr txBox="1"/>
          <p:nvPr/>
        </p:nvSpPr>
        <p:spPr>
          <a:xfrm>
            <a:off x="6810623" y="9320827"/>
            <a:ext cx="30320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fr-FR" sz="2000" b="0" i="0" dirty="0" err="1">
                <a:effectLst/>
                <a:latin typeface="Canva Sans" panose="020B0604020202020204" charset="0"/>
              </a:rPr>
              <a:t>Token</a:t>
            </a:r>
            <a:r>
              <a:rPr lang="fr-FR" sz="2000" b="0" i="0" dirty="0">
                <a:effectLst/>
                <a:latin typeface="Canva Sans" panose="020B0604020202020204" charset="0"/>
              </a:rPr>
              <a:t> </a:t>
            </a:r>
            <a:r>
              <a:rPr lang="fr-FR" sz="2000" b="0" i="0" dirty="0" err="1">
                <a:effectLst/>
                <a:latin typeface="Canva Sans" panose="020B0604020202020204" charset="0"/>
              </a:rPr>
              <a:t>Authentication</a:t>
            </a:r>
            <a:r>
              <a:rPr lang="fr-FR" sz="2000" b="0" i="0" dirty="0">
                <a:effectLst/>
                <a:latin typeface="Canva Sans" panose="020B0604020202020204" charset="0"/>
              </a:rPr>
              <a:t> in </a:t>
            </a:r>
            <a:r>
              <a:rPr lang="fr-FR" sz="2000" b="0" i="0" dirty="0" err="1">
                <a:effectLst/>
                <a:latin typeface="Canva Sans" panose="020B0604020202020204" charset="0"/>
              </a:rPr>
              <a:t>Microservice</a:t>
            </a:r>
            <a:endParaRPr lang="en-US" altLang="ko-KR" sz="2000" b="1" dirty="0">
              <a:latin typeface="Canva Sans" panose="020B0604020202020204" charset="0"/>
              <a:ea typeface="Arial Unicode M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69FEA-82E2-458D-947E-879F23FBDAA1}"/>
              </a:ext>
            </a:extLst>
          </p:cNvPr>
          <p:cNvSpPr txBox="1"/>
          <p:nvPr/>
        </p:nvSpPr>
        <p:spPr>
          <a:xfrm>
            <a:off x="9998157" y="4581284"/>
            <a:ext cx="30320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fr-FR" sz="2000" b="0" i="0" dirty="0" err="1">
                <a:effectLst/>
                <a:latin typeface="Canva Sans" panose="020B0604020202020204" charset="0"/>
              </a:rPr>
              <a:t>Routing</a:t>
            </a:r>
            <a:r>
              <a:rPr lang="fr-FR" sz="2000" b="0" i="0" dirty="0">
                <a:effectLst/>
                <a:latin typeface="Canva Sans" panose="020B0604020202020204" charset="0"/>
              </a:rPr>
              <a:t> </a:t>
            </a:r>
            <a:r>
              <a:rPr lang="fr-FR" sz="2000" b="0" i="0" dirty="0" err="1">
                <a:effectLst/>
                <a:latin typeface="Canva Sans" panose="020B0604020202020204" charset="0"/>
              </a:rPr>
              <a:t>Request</a:t>
            </a:r>
            <a:r>
              <a:rPr lang="fr-FR" sz="2000" b="0" i="0" dirty="0">
                <a:effectLst/>
                <a:latin typeface="Canva Sans" panose="020B0604020202020204" charset="0"/>
              </a:rPr>
              <a:t> to Relevant </a:t>
            </a:r>
            <a:r>
              <a:rPr lang="fr-FR" sz="2000" b="0" i="0" dirty="0" err="1">
                <a:effectLst/>
                <a:latin typeface="Canva Sans" panose="020B0604020202020204" charset="0"/>
              </a:rPr>
              <a:t>Microservice</a:t>
            </a:r>
            <a:endParaRPr lang="en-US" altLang="ko-KR" sz="2000" b="1" dirty="0">
              <a:latin typeface="Canva Sans" panose="020B0604020202020204" charset="0"/>
              <a:ea typeface="Arial Unicode M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0AE63-741E-49D4-B12C-511B259AB871}"/>
              </a:ext>
            </a:extLst>
          </p:cNvPr>
          <p:cNvSpPr txBox="1"/>
          <p:nvPr/>
        </p:nvSpPr>
        <p:spPr>
          <a:xfrm>
            <a:off x="485294" y="5935424"/>
            <a:ext cx="30320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sz="2000" b="0" i="0" dirty="0">
                <a:effectLst/>
                <a:latin typeface="Canva Sans" panose="020B0604020202020204" charset="0"/>
              </a:rPr>
              <a:t>User Interaction with Frontend</a:t>
            </a:r>
            <a:endParaRPr lang="en-US" altLang="ko-KR" sz="2000" dirty="0">
              <a:latin typeface="Canva Sans" panose="020B0604020202020204" charset="0"/>
              <a:ea typeface="Arial Unicode M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244236-0A36-48FB-8B7B-C472E4E0B13E}"/>
              </a:ext>
            </a:extLst>
          </p:cNvPr>
          <p:cNvSpPr txBox="1"/>
          <p:nvPr/>
        </p:nvSpPr>
        <p:spPr>
          <a:xfrm>
            <a:off x="2473208" y="3968702"/>
            <a:ext cx="886277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0</a:t>
            </a:r>
            <a:r>
              <a:rPr lang="en-AT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1</a:t>
            </a:r>
            <a:endParaRPr lang="en-US" altLang="ko-KR" sz="4050" b="1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B34BA3-0FA9-4646-9088-EC4CF26AF5E7}"/>
              </a:ext>
            </a:extLst>
          </p:cNvPr>
          <p:cNvSpPr txBox="1"/>
          <p:nvPr/>
        </p:nvSpPr>
        <p:spPr>
          <a:xfrm>
            <a:off x="5906962" y="4280324"/>
            <a:ext cx="886277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0</a:t>
            </a:r>
            <a:r>
              <a:rPr lang="en-AT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2</a:t>
            </a:r>
            <a:endParaRPr lang="en-US" altLang="ko-KR" sz="4050" b="1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D9DA1-DB71-4B18-8E85-5647313D74E0}"/>
              </a:ext>
            </a:extLst>
          </p:cNvPr>
          <p:cNvSpPr txBox="1"/>
          <p:nvPr/>
        </p:nvSpPr>
        <p:spPr>
          <a:xfrm>
            <a:off x="8943622" y="5486750"/>
            <a:ext cx="886277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0</a:t>
            </a:r>
            <a:r>
              <a:rPr lang="en-AT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3</a:t>
            </a:r>
            <a:endParaRPr lang="en-US" altLang="ko-KR" sz="4050" b="1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2998A-7B47-4449-90E7-96A9DA808158}"/>
              </a:ext>
            </a:extLst>
          </p:cNvPr>
          <p:cNvSpPr txBox="1"/>
          <p:nvPr/>
        </p:nvSpPr>
        <p:spPr>
          <a:xfrm>
            <a:off x="9575353" y="8211504"/>
            <a:ext cx="886277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0</a:t>
            </a:r>
            <a:r>
              <a:rPr lang="en-AT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4</a:t>
            </a:r>
            <a:endParaRPr lang="en-US" altLang="ko-KR" sz="4050" b="1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AA4E8-2E15-45AF-9CC7-680422A9E6D0}"/>
              </a:ext>
            </a:extLst>
          </p:cNvPr>
          <p:cNvSpPr txBox="1"/>
          <p:nvPr/>
        </p:nvSpPr>
        <p:spPr>
          <a:xfrm>
            <a:off x="12962231" y="8647626"/>
            <a:ext cx="886277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0</a:t>
            </a:r>
            <a:r>
              <a:rPr lang="en-AT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5</a:t>
            </a:r>
            <a:endParaRPr lang="en-US" altLang="ko-KR" sz="4050" b="1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D05B17-F18F-4155-9AC3-E7113B08752A}"/>
              </a:ext>
            </a:extLst>
          </p:cNvPr>
          <p:cNvSpPr txBox="1"/>
          <p:nvPr/>
        </p:nvSpPr>
        <p:spPr>
          <a:xfrm>
            <a:off x="16157971" y="8647626"/>
            <a:ext cx="886277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71600"/>
            <a:r>
              <a:rPr lang="en-US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0</a:t>
            </a:r>
            <a:r>
              <a:rPr lang="en-AT" altLang="ko-KR" sz="4050" b="1" dirty="0">
                <a:solidFill>
                  <a:prstClr val="white"/>
                </a:solidFill>
                <a:latin typeface="Arial"/>
                <a:ea typeface="Arial Unicode MS"/>
              </a:rPr>
              <a:t>6</a:t>
            </a:r>
            <a:endParaRPr lang="en-US" altLang="ko-KR" sz="4050" b="1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9748D66C-EDE4-434C-8F35-704993434140}"/>
              </a:ext>
            </a:extLst>
          </p:cNvPr>
          <p:cNvSpPr txBox="1">
            <a:spLocks/>
          </p:cNvSpPr>
          <p:nvPr/>
        </p:nvSpPr>
        <p:spPr>
          <a:xfrm>
            <a:off x="17576400" y="9784354"/>
            <a:ext cx="411480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7D1B48-9D84-4318-ACD0-4C0EBC2136A4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25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  <p:bldP spid="6" grpId="0" animBg="1"/>
      <p:bldP spid="7" grpId="0" animBg="1"/>
      <p:bldP spid="8" grpId="0" animBg="1"/>
      <p:bldP spid="10" grpId="0"/>
      <p:bldP spid="13" grpId="0"/>
      <p:bldP spid="16" grpId="0"/>
      <p:bldP spid="19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26BAF1-03F9-427D-8D0B-29571728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648200" y="571500"/>
            <a:ext cx="17359796" cy="108637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App Interfaces</a:t>
            </a:r>
            <a:endParaRPr lang="fr-FR" sz="5400" dirty="0">
              <a:solidFill>
                <a:schemeClr val="tx2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31167-D50F-45B3-8DA9-D25B68CAE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05100"/>
            <a:ext cx="13961050" cy="6553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1EC775E-BF5B-484D-B6E3-AD4D11751296}"/>
              </a:ext>
            </a:extLst>
          </p:cNvPr>
          <p:cNvSpPr txBox="1">
            <a:spLocks/>
          </p:cNvSpPr>
          <p:nvPr/>
        </p:nvSpPr>
        <p:spPr>
          <a:xfrm>
            <a:off x="-4627880" y="1560309"/>
            <a:ext cx="17359796" cy="108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1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2"/>
                </a:solidFill>
                <a:latin typeface="Bell MT" panose="02020503060305020303" pitchFamily="18" charset="0"/>
              </a:rPr>
              <a:t>Admin Dashboard</a:t>
            </a:r>
            <a:endParaRPr lang="fr-FR" sz="3600" dirty="0">
              <a:solidFill>
                <a:schemeClr val="tx2"/>
              </a:solidFill>
              <a:latin typeface="Bell MT" panose="02020503060305020303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25B1096-AF84-49E4-9F81-D714057093F3}"/>
              </a:ext>
            </a:extLst>
          </p:cNvPr>
          <p:cNvSpPr txBox="1">
            <a:spLocks/>
          </p:cNvSpPr>
          <p:nvPr/>
        </p:nvSpPr>
        <p:spPr>
          <a:xfrm>
            <a:off x="9037925" y="9739312"/>
            <a:ext cx="411480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7D1B48-9D84-4318-ACD0-4C0EBC2136A4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26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80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FA734B-CCAF-41D1-8372-288A66FD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876800" y="868104"/>
            <a:ext cx="17359796" cy="116389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App Interfaces</a:t>
            </a:r>
            <a:endParaRPr lang="fr-FR" sz="5400" dirty="0">
              <a:solidFill>
                <a:schemeClr val="tx2"/>
              </a:solidFill>
              <a:latin typeface="Bell MT" panose="02020503060305020303" pitchFamily="18" charset="0"/>
            </a:endParaRPr>
          </a:p>
          <a:p>
            <a:endParaRPr lang="fr-FR" sz="4800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F974E-89F1-4554-B853-91C13488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5" y="2778761"/>
            <a:ext cx="14425910" cy="66375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073A264-ABB8-4DB6-ACE0-453E4942215F}"/>
              </a:ext>
            </a:extLst>
          </p:cNvPr>
          <p:cNvSpPr txBox="1">
            <a:spLocks/>
          </p:cNvSpPr>
          <p:nvPr/>
        </p:nvSpPr>
        <p:spPr>
          <a:xfrm>
            <a:off x="-4856480" y="1401505"/>
            <a:ext cx="17359796" cy="108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1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2"/>
                </a:solidFill>
                <a:latin typeface="Bell MT" panose="02020503060305020303" pitchFamily="18" charset="0"/>
              </a:rPr>
              <a:t>Projects Statistics</a:t>
            </a:r>
            <a:endParaRPr lang="fr-FR" sz="3600" dirty="0">
              <a:solidFill>
                <a:schemeClr val="tx2"/>
              </a:solidFill>
              <a:latin typeface="Bell MT" panose="02020503060305020303" pitchFamily="18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27023CD-0AE5-4400-BDF9-598668CD2C50}"/>
              </a:ext>
            </a:extLst>
          </p:cNvPr>
          <p:cNvSpPr txBox="1">
            <a:spLocks/>
          </p:cNvSpPr>
          <p:nvPr/>
        </p:nvSpPr>
        <p:spPr>
          <a:xfrm>
            <a:off x="9144000" y="9762172"/>
            <a:ext cx="411480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7D1B48-9D84-4318-ACD0-4C0EBC2136A4}" type="slidenum"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27</a:t>
            </a:fld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1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62204" y="4543606"/>
            <a:ext cx="7587512" cy="173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en-US" sz="5200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cs typeface="Arial"/>
                <a:sym typeface="Arial"/>
              </a:rPr>
              <a:t>Conclusion and </a:t>
            </a:r>
            <a:r>
              <a:rPr lang="en-US" sz="5200" kern="0" dirty="0" err="1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cs typeface="Arial"/>
                <a:sym typeface="Arial"/>
              </a:rPr>
              <a:t>Prespectives</a:t>
            </a:r>
            <a:endParaRPr sz="52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992386"/>
            <a:ext cx="0" cy="962276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087772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043530" y="978773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fld id="{00000000-1234-1234-1234-123412341234}" type="slidenum">
              <a:rPr lang="fr-FR" sz="1800" kern="0"/>
              <a:pPr defTabSz="1371600">
                <a:buClr>
                  <a:srgbClr val="000000"/>
                </a:buClr>
              </a:pPr>
              <a:t>28</a:t>
            </a:fld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3280130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1A05C-8161-4D62-A2A9-A88AD0CE3712}"/>
              </a:ext>
            </a:extLst>
          </p:cNvPr>
          <p:cNvSpPr txBox="1">
            <a:spLocks/>
          </p:cNvSpPr>
          <p:nvPr/>
        </p:nvSpPr>
        <p:spPr>
          <a:xfrm>
            <a:off x="706626" y="1077403"/>
            <a:ext cx="3429000" cy="108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8E728-1108-4F3E-90D8-D5C3E7CAA319}"/>
              </a:ext>
            </a:extLst>
          </p:cNvPr>
          <p:cNvSpPr txBox="1"/>
          <p:nvPr/>
        </p:nvSpPr>
        <p:spPr>
          <a:xfrm>
            <a:off x="1959017" y="5928903"/>
            <a:ext cx="79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nva Sans" panose="020B0604020202020204" charset="0"/>
                <a:cs typeface="Canva Sans" panose="020B0604020202020204" charset="0"/>
              </a:rPr>
              <a:t>E</a:t>
            </a: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nhancing collaboration among teams.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71D78-9B16-4791-A7F0-A3186ED175F8}"/>
              </a:ext>
            </a:extLst>
          </p:cNvPr>
          <p:cNvSpPr txBox="1"/>
          <p:nvPr/>
        </p:nvSpPr>
        <p:spPr>
          <a:xfrm>
            <a:off x="706626" y="2581080"/>
            <a:ext cx="922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Canva Sans" panose="020B0604020202020204" charset="0"/>
                <a:cs typeface="Canva Sans" panose="020B0604020202020204" charset="0"/>
              </a:rPr>
              <a:t>The Microservices-based Approach facilitates project management by:</a:t>
            </a:r>
            <a:endParaRPr lang="fr-FR" sz="24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AD2E-2617-4155-84CF-8EC9D4B0542C}"/>
              </a:ext>
            </a:extLst>
          </p:cNvPr>
          <p:cNvSpPr txBox="1"/>
          <p:nvPr/>
        </p:nvSpPr>
        <p:spPr>
          <a:xfrm>
            <a:off x="1959016" y="3992397"/>
            <a:ext cx="8556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nva Sans" panose="020B0604020202020204" charset="0"/>
                <a:cs typeface="Canva Sans" panose="020B0604020202020204" charset="0"/>
              </a:rPr>
              <a:t>E</a:t>
            </a: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nabling modular, scalable, and flexible development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5BF76-9CBF-4446-A91F-988AECAE40BD}"/>
              </a:ext>
            </a:extLst>
          </p:cNvPr>
          <p:cNvSpPr txBox="1"/>
          <p:nvPr/>
        </p:nvSpPr>
        <p:spPr>
          <a:xfrm>
            <a:off x="1959017" y="7955800"/>
            <a:ext cx="9031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Canva Sans" panose="020B0604020202020204" charset="0"/>
                <a:cs typeface="Canva Sans" panose="020B0604020202020204" charset="0"/>
              </a:rPr>
              <a:t>P</a:t>
            </a: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romoting independent deployment</a:t>
            </a:r>
          </a:p>
          <a:p>
            <a:pPr algn="just"/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 and fault isolation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E131D-75D7-4CEB-A3D9-A077ACD6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668425"/>
            <a:ext cx="6186745" cy="6074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3090C-915E-46FA-851B-A34BC72D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13" y="3864397"/>
            <a:ext cx="1085182" cy="1091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732B4-9D16-4493-A670-9DAFE788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13" y="5860316"/>
            <a:ext cx="1085182" cy="1091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8E8F-1028-4F32-86D7-9BD99501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0" y="7818628"/>
            <a:ext cx="1085182" cy="109127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E17BC-12EE-45E8-AD01-0A87C898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965" y="984059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29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4786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079107" y="4457700"/>
            <a:ext cx="6650873" cy="216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fr-FR" sz="6600" b="1" kern="0" dirty="0" err="1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ea typeface="Twentieth Century"/>
                <a:cs typeface="Twentieth Century"/>
                <a:sym typeface="Twentieth Century"/>
              </a:rPr>
              <a:t>Presentation</a:t>
            </a:r>
            <a:r>
              <a:rPr lang="fr-FR" sz="6600" b="1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ea typeface="Twentieth Century"/>
                <a:cs typeface="Twentieth Century"/>
                <a:sym typeface="Twentieth Century"/>
              </a:rPr>
              <a:t> plan</a:t>
            </a:r>
            <a:endParaRPr sz="15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992386"/>
            <a:ext cx="0" cy="962276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087772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300269" y="97155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fld id="{00000000-1234-1234-1234-123412341234}" type="slidenum">
              <a:rPr lang="fr-FR" sz="1800" kern="0"/>
              <a:pPr defTabSz="1371600">
                <a:buClr>
                  <a:srgbClr val="000000"/>
                </a:buClr>
              </a:pPr>
              <a:t>3</a:t>
            </a:fld>
            <a:endParaRPr sz="1800" kern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28A0D-A260-4DA5-8EAC-7E0E14A8ADE5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1A05C-8161-4D62-A2A9-A88AD0CE3712}"/>
              </a:ext>
            </a:extLst>
          </p:cNvPr>
          <p:cNvSpPr txBox="1">
            <a:spLocks/>
          </p:cNvSpPr>
          <p:nvPr/>
        </p:nvSpPr>
        <p:spPr>
          <a:xfrm>
            <a:off x="654325" y="594251"/>
            <a:ext cx="3705706" cy="108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Perspectives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8E728-1108-4F3E-90D8-D5C3E7CAA319}"/>
              </a:ext>
            </a:extLst>
          </p:cNvPr>
          <p:cNvSpPr txBox="1"/>
          <p:nvPr/>
        </p:nvSpPr>
        <p:spPr>
          <a:xfrm>
            <a:off x="1959016" y="5125511"/>
            <a:ext cx="832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Enhance functionality and incorporate advanced statistical analysis.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71D78-9B16-4791-A7F0-A3186ED175F8}"/>
              </a:ext>
            </a:extLst>
          </p:cNvPr>
          <p:cNvSpPr txBox="1"/>
          <p:nvPr/>
        </p:nvSpPr>
        <p:spPr>
          <a:xfrm>
            <a:off x="654325" y="2060174"/>
            <a:ext cx="922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The future work perspective involves: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9AD2E-2617-4155-84CF-8EC9D4B0542C}"/>
              </a:ext>
            </a:extLst>
          </p:cNvPr>
          <p:cNvSpPr txBox="1"/>
          <p:nvPr/>
        </p:nvSpPr>
        <p:spPr>
          <a:xfrm>
            <a:off x="1995460" y="3264204"/>
            <a:ext cx="7969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n-US" sz="2800" dirty="0">
                <a:latin typeface="Canva Sans" panose="020B0604020202020204" charset="0"/>
                <a:cs typeface="Canva Sans" panose="020B0604020202020204" charset="0"/>
              </a:rPr>
            </a:br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Extend app to include additional domains of operation.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5BF76-9CBF-4446-A91F-988AECAE40BD}"/>
              </a:ext>
            </a:extLst>
          </p:cNvPr>
          <p:cNvSpPr txBox="1"/>
          <p:nvPr/>
        </p:nvSpPr>
        <p:spPr>
          <a:xfrm>
            <a:off x="1959017" y="6555930"/>
            <a:ext cx="9031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Integrate artificial intelligence to enable </a:t>
            </a:r>
          </a:p>
          <a:p>
            <a:pPr algn="just"/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intelligent decision-making.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23B67E-9621-4C09-BE4D-CCBB6B5A9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507665"/>
            <a:ext cx="6813275" cy="6710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8F5612-4530-4670-81E8-9422B9CBDF7B}"/>
              </a:ext>
            </a:extLst>
          </p:cNvPr>
          <p:cNvSpPr txBox="1"/>
          <p:nvPr/>
        </p:nvSpPr>
        <p:spPr>
          <a:xfrm>
            <a:off x="1935826" y="7998500"/>
            <a:ext cx="9031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effectLst/>
                <a:latin typeface="Canva Sans" panose="020B0604020202020204" charset="0"/>
                <a:cs typeface="Canva Sans" panose="020B0604020202020204" charset="0"/>
              </a:rPr>
              <a:t>Develop a mobile application for seamless access and user convenience.</a:t>
            </a:r>
            <a:endParaRPr lang="fr-FR" sz="2800" dirty="0">
              <a:latin typeface="Canva Sans" panose="020B0604020202020204" charset="0"/>
              <a:cs typeface="Canva Sans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BF1531-5368-43D5-92BE-8CB3C9C9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5" y="7876456"/>
            <a:ext cx="788969" cy="12407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F32F2C-163A-4D35-903E-FA835B4B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4" y="6400394"/>
            <a:ext cx="1153432" cy="1153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EE94F7-0B31-485C-B781-BE39317E7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8" y="5093437"/>
            <a:ext cx="979478" cy="9843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301A78-4E16-4D2D-8004-1F7DC87FF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8" y="3786480"/>
            <a:ext cx="1065558" cy="98432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3C0C-C445-48CF-AD16-E8F04FBF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8429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407D1-ED92-4E51-9A5B-DB694C5D967B}"/>
              </a:ext>
            </a:extLst>
          </p:cNvPr>
          <p:cNvSpPr txBox="1"/>
          <p:nvPr/>
        </p:nvSpPr>
        <p:spPr>
          <a:xfrm>
            <a:off x="1066800" y="1181100"/>
            <a:ext cx="1564147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en-US" sz="2280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Edwardian Script ITC" panose="030303020407070D0804" pitchFamily="66" charset="0"/>
              </a:rPr>
              <a:t>Thank You </a:t>
            </a:r>
          </a:p>
          <a:p>
            <a:pPr algn="ctr" defTabSz="1371600"/>
            <a:r>
              <a:rPr lang="en-US" sz="2280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Edwardian Script ITC" panose="030303020407070D0804" pitchFamily="66" charset="0"/>
              </a:rPr>
              <a:t>for your attention</a:t>
            </a:r>
            <a:endParaRPr lang="fr-FR" sz="22800" dirty="0">
              <a:ln w="0"/>
              <a:gradFill>
                <a:gsLst>
                  <a:gs pos="0">
                    <a:srgbClr val="5B9BD5">
                      <a:lumMod val="50000"/>
                    </a:srgbClr>
                  </a:gs>
                  <a:gs pos="50000">
                    <a:srgbClr val="5B9BD5"/>
                  </a:gs>
                  <a:gs pos="100000">
                    <a:srgbClr val="5B9BD5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5335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01093" y="2902024"/>
            <a:ext cx="2067218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679109" y="2902024"/>
            <a:ext cx="2171700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" name="AutoShape 4"/>
          <p:cNvSpPr/>
          <p:nvPr/>
        </p:nvSpPr>
        <p:spPr>
          <a:xfrm flipV="1">
            <a:off x="6401245" y="4535133"/>
            <a:ext cx="2104866" cy="16845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401319" y="6389379"/>
            <a:ext cx="2066766" cy="24526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fr-FR" dirty="0"/>
          </a:p>
        </p:txBody>
      </p:sp>
      <p:sp>
        <p:nvSpPr>
          <p:cNvPr id="6" name="AutoShape 6"/>
          <p:cNvSpPr/>
          <p:nvPr/>
        </p:nvSpPr>
        <p:spPr>
          <a:xfrm flipV="1">
            <a:off x="6401093" y="8027665"/>
            <a:ext cx="2176282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7662354" y="3688478"/>
            <a:ext cx="1649109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8874746" y="3668287"/>
            <a:ext cx="1608726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7866044" y="7358607"/>
            <a:ext cx="1241729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9020145" y="7358607"/>
            <a:ext cx="1241729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660156" y="4540466"/>
            <a:ext cx="2190653" cy="11512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>
            <a:off x="9641009" y="6432117"/>
            <a:ext cx="2209800" cy="0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3" name="Group 13"/>
          <p:cNvGrpSpPr/>
          <p:nvPr/>
        </p:nvGrpSpPr>
        <p:grpSpPr>
          <a:xfrm>
            <a:off x="7428226" y="3803693"/>
            <a:ext cx="3344833" cy="3359826"/>
            <a:chOff x="16305" y="74330"/>
            <a:chExt cx="809173" cy="8128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4" name="Freeform 14"/>
            <p:cNvSpPr/>
            <p:nvPr/>
          </p:nvSpPr>
          <p:spPr>
            <a:xfrm>
              <a:off x="16305" y="7433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3C6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74044"/>
              <a:ext cx="660400" cy="562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49"/>
                </a:lnSpc>
              </a:pPr>
              <a:r>
                <a:rPr lang="en-US" sz="4299" spc="214" dirty="0">
                  <a:solidFill>
                    <a:srgbClr val="F5F5EF"/>
                  </a:solidFill>
                  <a:latin typeface="Aileron Regular Bold"/>
                </a:rPr>
                <a:t>PLAN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9660204" y="7962707"/>
            <a:ext cx="2190705" cy="7769"/>
          </a:xfrm>
          <a:prstGeom prst="line">
            <a:avLst/>
          </a:prstGeom>
          <a:ln w="38100" cap="flat">
            <a:solidFill>
              <a:srgbClr val="A8A8A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Freeform 17"/>
          <p:cNvSpPr/>
          <p:nvPr/>
        </p:nvSpPr>
        <p:spPr>
          <a:xfrm>
            <a:off x="1808315" y="2553798"/>
            <a:ext cx="1117568" cy="734552"/>
          </a:xfrm>
          <a:custGeom>
            <a:avLst/>
            <a:gdLst/>
            <a:ahLst/>
            <a:cxnLst/>
            <a:rect l="l" t="t" r="r" b="b"/>
            <a:pathLst>
              <a:path w="1117568" h="734552">
                <a:moveTo>
                  <a:pt x="0" y="0"/>
                </a:moveTo>
                <a:lnTo>
                  <a:pt x="1117568" y="0"/>
                </a:lnTo>
                <a:lnTo>
                  <a:pt x="1117568" y="734552"/>
                </a:lnTo>
                <a:lnTo>
                  <a:pt x="0" y="73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18" name="Freeform 18"/>
          <p:cNvSpPr/>
          <p:nvPr/>
        </p:nvSpPr>
        <p:spPr>
          <a:xfrm>
            <a:off x="2683010" y="2571727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2"/>
                </a:lnTo>
                <a:lnTo>
                  <a:pt x="0" y="71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19" name="TextBox 19"/>
          <p:cNvSpPr txBox="1"/>
          <p:nvPr/>
        </p:nvSpPr>
        <p:spPr>
          <a:xfrm>
            <a:off x="5638800" y="879515"/>
            <a:ext cx="9958317" cy="61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16"/>
              </a:lnSpc>
              <a:spcBef>
                <a:spcPct val="0"/>
              </a:spcBef>
            </a:pPr>
            <a:r>
              <a:rPr lang="en-US" sz="4400" spc="107" dirty="0">
                <a:solidFill>
                  <a:srgbClr val="002060"/>
                </a:solidFill>
                <a:latin typeface="Bell MT" panose="02020503060305020303" pitchFamily="18" charset="0"/>
              </a:rPr>
              <a:t>PRESENTATION PLAN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33997" y="2597541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50184" y="2770799"/>
            <a:ext cx="3027388" cy="34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 dirty="0">
                <a:solidFill>
                  <a:srgbClr val="353C6E"/>
                </a:solidFill>
                <a:latin typeface="Code Pro"/>
              </a:rPr>
              <a:t>Introduction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2683010" y="4200529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23" name="Freeform 23"/>
          <p:cNvSpPr/>
          <p:nvPr/>
        </p:nvSpPr>
        <p:spPr>
          <a:xfrm>
            <a:off x="1808315" y="4176280"/>
            <a:ext cx="1117568" cy="734552"/>
          </a:xfrm>
          <a:custGeom>
            <a:avLst/>
            <a:gdLst/>
            <a:ahLst/>
            <a:cxnLst/>
            <a:rect l="l" t="t" r="r" b="b"/>
            <a:pathLst>
              <a:path w="1117568" h="734552">
                <a:moveTo>
                  <a:pt x="0" y="0"/>
                </a:moveTo>
                <a:lnTo>
                  <a:pt x="1117568" y="0"/>
                </a:lnTo>
                <a:lnTo>
                  <a:pt x="1117568" y="734552"/>
                </a:lnTo>
                <a:lnTo>
                  <a:pt x="0" y="73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24" name="TextBox 24"/>
          <p:cNvSpPr txBox="1"/>
          <p:nvPr/>
        </p:nvSpPr>
        <p:spPr>
          <a:xfrm>
            <a:off x="1891147" y="4197884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67466" y="4365570"/>
            <a:ext cx="3192824" cy="34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966" dirty="0">
                <a:solidFill>
                  <a:srgbClr val="353C6E"/>
                </a:solidFill>
                <a:latin typeface="Code Pro"/>
              </a:rPr>
              <a:t>Project management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808315" y="6057915"/>
            <a:ext cx="1080675" cy="710303"/>
          </a:xfrm>
          <a:custGeom>
            <a:avLst/>
            <a:gdLst/>
            <a:ahLst/>
            <a:cxnLst/>
            <a:rect l="l" t="t" r="r" b="b"/>
            <a:pathLst>
              <a:path w="1080675" h="710303">
                <a:moveTo>
                  <a:pt x="0" y="0"/>
                </a:moveTo>
                <a:lnTo>
                  <a:pt x="1080675" y="0"/>
                </a:lnTo>
                <a:lnTo>
                  <a:pt x="1080675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27" name="Freeform 27"/>
          <p:cNvSpPr/>
          <p:nvPr/>
        </p:nvSpPr>
        <p:spPr>
          <a:xfrm>
            <a:off x="2683010" y="6046490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28" name="TextBox 28"/>
          <p:cNvSpPr txBox="1"/>
          <p:nvPr/>
        </p:nvSpPr>
        <p:spPr>
          <a:xfrm>
            <a:off x="1833997" y="6089534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50184" y="6035645"/>
            <a:ext cx="3136141" cy="68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>
                <a:solidFill>
                  <a:srgbClr val="353C6E"/>
                </a:solidFill>
                <a:latin typeface="Code Pro"/>
              </a:rPr>
              <a:t>Project Management life-cycle</a:t>
            </a:r>
          </a:p>
        </p:txBody>
      </p:sp>
      <p:sp>
        <p:nvSpPr>
          <p:cNvPr id="30" name="Freeform 30"/>
          <p:cNvSpPr/>
          <p:nvPr/>
        </p:nvSpPr>
        <p:spPr>
          <a:xfrm>
            <a:off x="2683010" y="7641815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1" name="Freeform 31"/>
          <p:cNvSpPr/>
          <p:nvPr/>
        </p:nvSpPr>
        <p:spPr>
          <a:xfrm>
            <a:off x="1808315" y="7639708"/>
            <a:ext cx="1080675" cy="710303"/>
          </a:xfrm>
          <a:custGeom>
            <a:avLst/>
            <a:gdLst/>
            <a:ahLst/>
            <a:cxnLst/>
            <a:rect l="l" t="t" r="r" b="b"/>
            <a:pathLst>
              <a:path w="1080675" h="710303">
                <a:moveTo>
                  <a:pt x="0" y="0"/>
                </a:moveTo>
                <a:lnTo>
                  <a:pt x="1080675" y="0"/>
                </a:lnTo>
                <a:lnTo>
                  <a:pt x="1080675" y="710302"/>
                </a:lnTo>
                <a:lnTo>
                  <a:pt x="0" y="71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2" name="TextBox 32"/>
          <p:cNvSpPr txBox="1"/>
          <p:nvPr/>
        </p:nvSpPr>
        <p:spPr>
          <a:xfrm>
            <a:off x="2925883" y="7661668"/>
            <a:ext cx="3136141" cy="68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>
                <a:solidFill>
                  <a:srgbClr val="353C6E"/>
                </a:solidFill>
                <a:latin typeface="Code Pro"/>
              </a:rPr>
              <a:t>Public Procurement Process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91147" y="7682268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04</a:t>
            </a:r>
          </a:p>
        </p:txBody>
      </p:sp>
      <p:sp>
        <p:nvSpPr>
          <p:cNvPr id="34" name="Freeform 34"/>
          <p:cNvSpPr/>
          <p:nvPr/>
        </p:nvSpPr>
        <p:spPr>
          <a:xfrm>
            <a:off x="11907959" y="2571727"/>
            <a:ext cx="1117568" cy="734552"/>
          </a:xfrm>
          <a:custGeom>
            <a:avLst/>
            <a:gdLst/>
            <a:ahLst/>
            <a:cxnLst/>
            <a:rect l="l" t="t" r="r" b="b"/>
            <a:pathLst>
              <a:path w="1117568" h="734552">
                <a:moveTo>
                  <a:pt x="0" y="0"/>
                </a:moveTo>
                <a:lnTo>
                  <a:pt x="1117568" y="0"/>
                </a:lnTo>
                <a:lnTo>
                  <a:pt x="1117568" y="734551"/>
                </a:lnTo>
                <a:lnTo>
                  <a:pt x="0" y="73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5" name="Freeform 35"/>
          <p:cNvSpPr/>
          <p:nvPr/>
        </p:nvSpPr>
        <p:spPr>
          <a:xfrm>
            <a:off x="12791988" y="6070040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6" name="Freeform 36"/>
          <p:cNvSpPr/>
          <p:nvPr/>
        </p:nvSpPr>
        <p:spPr>
          <a:xfrm>
            <a:off x="11907959" y="4195497"/>
            <a:ext cx="1117568" cy="734552"/>
          </a:xfrm>
          <a:custGeom>
            <a:avLst/>
            <a:gdLst/>
            <a:ahLst/>
            <a:cxnLst/>
            <a:rect l="l" t="t" r="r" b="b"/>
            <a:pathLst>
              <a:path w="1117568" h="734552">
                <a:moveTo>
                  <a:pt x="0" y="0"/>
                </a:moveTo>
                <a:lnTo>
                  <a:pt x="1117568" y="0"/>
                </a:lnTo>
                <a:lnTo>
                  <a:pt x="1117568" y="734552"/>
                </a:lnTo>
                <a:lnTo>
                  <a:pt x="0" y="73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7" name="Freeform 37"/>
          <p:cNvSpPr/>
          <p:nvPr/>
        </p:nvSpPr>
        <p:spPr>
          <a:xfrm>
            <a:off x="11907959" y="6045791"/>
            <a:ext cx="1117568" cy="734552"/>
          </a:xfrm>
          <a:custGeom>
            <a:avLst/>
            <a:gdLst/>
            <a:ahLst/>
            <a:cxnLst/>
            <a:rect l="l" t="t" r="r" b="b"/>
            <a:pathLst>
              <a:path w="1117568" h="734552">
                <a:moveTo>
                  <a:pt x="0" y="0"/>
                </a:moveTo>
                <a:lnTo>
                  <a:pt x="1117568" y="0"/>
                </a:lnTo>
                <a:lnTo>
                  <a:pt x="1117568" y="734552"/>
                </a:lnTo>
                <a:lnTo>
                  <a:pt x="0" y="73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8" name="Freeform 38"/>
          <p:cNvSpPr/>
          <p:nvPr/>
        </p:nvSpPr>
        <p:spPr>
          <a:xfrm>
            <a:off x="11907959" y="7576381"/>
            <a:ext cx="1117568" cy="734552"/>
          </a:xfrm>
          <a:custGeom>
            <a:avLst/>
            <a:gdLst/>
            <a:ahLst/>
            <a:cxnLst/>
            <a:rect l="l" t="t" r="r" b="b"/>
            <a:pathLst>
              <a:path w="1117568" h="734552">
                <a:moveTo>
                  <a:pt x="0" y="0"/>
                </a:moveTo>
                <a:lnTo>
                  <a:pt x="1117568" y="0"/>
                </a:lnTo>
                <a:lnTo>
                  <a:pt x="1117568" y="734552"/>
                </a:lnTo>
                <a:lnTo>
                  <a:pt x="0" y="73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9" name="Freeform 39"/>
          <p:cNvSpPr/>
          <p:nvPr/>
        </p:nvSpPr>
        <p:spPr>
          <a:xfrm>
            <a:off x="12791988" y="7600630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40" name="Freeform 40"/>
          <p:cNvSpPr/>
          <p:nvPr/>
        </p:nvSpPr>
        <p:spPr>
          <a:xfrm>
            <a:off x="12791988" y="2598316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41" name="Freeform 41"/>
          <p:cNvSpPr/>
          <p:nvPr/>
        </p:nvSpPr>
        <p:spPr>
          <a:xfrm>
            <a:off x="12791988" y="4215877"/>
            <a:ext cx="3627617" cy="710303"/>
          </a:xfrm>
          <a:custGeom>
            <a:avLst/>
            <a:gdLst/>
            <a:ahLst/>
            <a:cxnLst/>
            <a:rect l="l" t="t" r="r" b="b"/>
            <a:pathLst>
              <a:path w="3627617" h="710303">
                <a:moveTo>
                  <a:pt x="0" y="0"/>
                </a:moveTo>
                <a:lnTo>
                  <a:pt x="3627617" y="0"/>
                </a:lnTo>
                <a:lnTo>
                  <a:pt x="3627617" y="710303"/>
                </a:lnTo>
                <a:lnTo>
                  <a:pt x="0" y="710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42" name="TextBox 42"/>
          <p:cNvSpPr txBox="1"/>
          <p:nvPr/>
        </p:nvSpPr>
        <p:spPr>
          <a:xfrm>
            <a:off x="11936534" y="2615470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000125" y="4232148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000125" y="6078109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36534" y="7599493"/>
            <a:ext cx="7918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</a:rPr>
              <a:t>08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082677" y="2597660"/>
            <a:ext cx="3136141" cy="68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>
                <a:solidFill>
                  <a:srgbClr val="353C6E"/>
                </a:solidFill>
                <a:latin typeface="Code Pro"/>
              </a:rPr>
              <a:t>Development Process and System Design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111252" y="4349009"/>
            <a:ext cx="3136141" cy="34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>
                <a:solidFill>
                  <a:srgbClr val="353C6E"/>
                </a:solidFill>
                <a:latin typeface="Code Pro"/>
              </a:rPr>
              <a:t>Microservices overview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177927" y="6175783"/>
            <a:ext cx="3136141" cy="34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>
                <a:solidFill>
                  <a:srgbClr val="353C6E"/>
                </a:solidFill>
                <a:latin typeface="Code Pro"/>
              </a:rPr>
              <a:t>System Implementation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111252" y="7623529"/>
            <a:ext cx="3136141" cy="68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>
                <a:solidFill>
                  <a:srgbClr val="353C6E"/>
                </a:solidFill>
                <a:latin typeface="Code Pro"/>
              </a:rPr>
              <a:t>Conclusion and Perspectives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7BB8F84C-3B42-4083-B31B-BC2BA5E1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970702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8" grpId="0"/>
      <p:bldP spid="29" grpId="0"/>
      <p:bldP spid="32" grpId="0"/>
      <p:bldP spid="33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4810755" y="4293457"/>
            <a:ext cx="5782947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05399" y="5280191"/>
            <a:ext cx="7066892" cy="16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defTabSz="1371600">
              <a:buClr>
                <a:srgbClr val="000000"/>
              </a:buClr>
            </a:pPr>
            <a:endParaRPr sz="9900" b="1" kern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864887" y="4957055"/>
            <a:ext cx="6650873" cy="115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 defTabSz="1371600">
              <a:buClr>
                <a:srgbClr val="000000"/>
              </a:buClr>
            </a:pPr>
            <a:r>
              <a:rPr lang="fr-FR" sz="6600" b="1" kern="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  <a:ea typeface="Twentieth Century"/>
                <a:cs typeface="Twentieth Century"/>
                <a:sym typeface="Twentieth Century"/>
              </a:rPr>
              <a:t>Introduction</a:t>
            </a:r>
            <a:endParaRPr sz="1500" kern="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6542388" y="2252019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09" name="Google Shape;109;p2"/>
          <p:cNvCxnSpPr/>
          <p:nvPr/>
        </p:nvCxnSpPr>
        <p:spPr>
          <a:xfrm rot="5400000">
            <a:off x="9433869" y="5063181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Google Shape;110;p2"/>
          <p:cNvCxnSpPr/>
          <p:nvPr/>
        </p:nvCxnSpPr>
        <p:spPr>
          <a:xfrm>
            <a:off x="6624279" y="7944267"/>
            <a:ext cx="5782962" cy="0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Google Shape;111;p2"/>
          <p:cNvCxnSpPr>
            <a:cxnSpLocks/>
          </p:cNvCxnSpPr>
          <p:nvPr/>
        </p:nvCxnSpPr>
        <p:spPr>
          <a:xfrm>
            <a:off x="6662379" y="6111157"/>
            <a:ext cx="0" cy="1843505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Google Shape;112;p2"/>
          <p:cNvCxnSpPr>
            <a:cxnSpLocks/>
          </p:cNvCxnSpPr>
          <p:nvPr/>
        </p:nvCxnSpPr>
        <p:spPr>
          <a:xfrm>
            <a:off x="6542388" y="2171700"/>
            <a:ext cx="0" cy="2785249"/>
          </a:xfrm>
          <a:prstGeom prst="straightConnector1">
            <a:avLst/>
          </a:prstGeom>
          <a:noFill/>
          <a:ln w="152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3;p2"/>
          <p:cNvSpPr txBox="1">
            <a:spLocks noGrp="1"/>
          </p:cNvSpPr>
          <p:nvPr>
            <p:ph type="sldNum" sz="quarter" idx="12"/>
          </p:nvPr>
        </p:nvSpPr>
        <p:spPr>
          <a:xfrm>
            <a:off x="7378847" y="978773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defTabSz="1371600">
              <a:buClr>
                <a:srgbClr val="000000"/>
              </a:buClr>
            </a:pPr>
            <a:fld id="{00000000-1234-1234-1234-123412341234}" type="slidenum">
              <a:rPr lang="fr-FR" sz="1800" kern="0"/>
              <a:pPr defTabSz="1371600">
                <a:buClr>
                  <a:srgbClr val="000000"/>
                </a:buClr>
              </a:pPr>
              <a:t>5</a:t>
            </a:fld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222110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1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2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3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4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2939991"/>
            <a:ext cx="4387352" cy="4407017"/>
            <a:chOff x="19920" y="0"/>
            <a:chExt cx="809173" cy="812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19920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3C6696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4668" y="47049"/>
              <a:ext cx="719677" cy="718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9"/>
                </a:lnSpc>
              </a:pPr>
              <a:r>
                <a:rPr lang="en-US" sz="3399" spc="169" dirty="0">
                  <a:solidFill>
                    <a:srgbClr val="F5F5EF"/>
                  </a:solidFill>
                  <a:latin typeface="Aileron Regular Bold"/>
                </a:rPr>
                <a:t>INTRODUCTION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7124" y="1636100"/>
            <a:ext cx="6903774" cy="1091228"/>
            <a:chOff x="0" y="0"/>
            <a:chExt cx="3635711" cy="57467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" name="Freeform 6"/>
            <p:cNvSpPr/>
            <p:nvPr/>
          </p:nvSpPr>
          <p:spPr>
            <a:xfrm>
              <a:off x="0" y="0"/>
              <a:ext cx="3635711" cy="574670"/>
            </a:xfrm>
            <a:custGeom>
              <a:avLst/>
              <a:gdLst/>
              <a:ahLst/>
              <a:cxnLst/>
              <a:rect l="l" t="t" r="r" b="b"/>
              <a:pathLst>
                <a:path w="3635711" h="574670">
                  <a:moveTo>
                    <a:pt x="3432511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3432511" y="574670"/>
                  </a:lnTo>
                  <a:lnTo>
                    <a:pt x="3635711" y="287335"/>
                  </a:lnTo>
                  <a:lnTo>
                    <a:pt x="3432511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2400" y="-104775"/>
              <a:ext cx="5080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 lang="en-US" sz="3599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77124" y="3613592"/>
            <a:ext cx="6903774" cy="1091228"/>
            <a:chOff x="0" y="0"/>
            <a:chExt cx="3635711" cy="57467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Freeform 9"/>
            <p:cNvSpPr/>
            <p:nvPr/>
          </p:nvSpPr>
          <p:spPr>
            <a:xfrm>
              <a:off x="0" y="0"/>
              <a:ext cx="3635711" cy="574670"/>
            </a:xfrm>
            <a:custGeom>
              <a:avLst/>
              <a:gdLst/>
              <a:ahLst/>
              <a:cxnLst/>
              <a:rect l="l" t="t" r="r" b="b"/>
              <a:pathLst>
                <a:path w="3635711" h="574670">
                  <a:moveTo>
                    <a:pt x="3432511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3432511" y="574670"/>
                  </a:lnTo>
                  <a:lnTo>
                    <a:pt x="3635711" y="287335"/>
                  </a:lnTo>
                  <a:lnTo>
                    <a:pt x="3432511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2400" y="-104775"/>
              <a:ext cx="5080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 lang="en-US" sz="3599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77124" y="5590645"/>
            <a:ext cx="6903774" cy="1091228"/>
            <a:chOff x="0" y="0"/>
            <a:chExt cx="3635711" cy="57467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5711" cy="574670"/>
            </a:xfrm>
            <a:custGeom>
              <a:avLst/>
              <a:gdLst/>
              <a:ahLst/>
              <a:cxnLst/>
              <a:rect l="l" t="t" r="r" b="b"/>
              <a:pathLst>
                <a:path w="3635711" h="574670">
                  <a:moveTo>
                    <a:pt x="3432511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3432511" y="574670"/>
                  </a:lnTo>
                  <a:lnTo>
                    <a:pt x="3635711" y="287335"/>
                  </a:lnTo>
                  <a:lnTo>
                    <a:pt x="3432511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00" y="-104775"/>
              <a:ext cx="5080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 lang="en-US" sz="3599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77124" y="7567698"/>
            <a:ext cx="6903774" cy="1173140"/>
            <a:chOff x="0" y="0"/>
            <a:chExt cx="3635711" cy="72834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35711" cy="728341"/>
            </a:xfrm>
            <a:custGeom>
              <a:avLst/>
              <a:gdLst/>
              <a:ahLst/>
              <a:cxnLst/>
              <a:rect l="l" t="t" r="r" b="b"/>
              <a:pathLst>
                <a:path w="3635711" h="728341">
                  <a:moveTo>
                    <a:pt x="3432511" y="0"/>
                  </a:moveTo>
                  <a:lnTo>
                    <a:pt x="203200" y="0"/>
                  </a:lnTo>
                  <a:lnTo>
                    <a:pt x="0" y="364170"/>
                  </a:lnTo>
                  <a:lnTo>
                    <a:pt x="203200" y="728341"/>
                  </a:lnTo>
                  <a:lnTo>
                    <a:pt x="3432511" y="728341"/>
                  </a:lnTo>
                  <a:lnTo>
                    <a:pt x="3635711" y="364170"/>
                  </a:lnTo>
                  <a:lnTo>
                    <a:pt x="3432511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52400" y="-104775"/>
              <a:ext cx="508000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endParaRPr lang="en-US" sz="3599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F1FF35A-ED0B-4DFA-9FB8-AB5FB05349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09363" y="1747934"/>
            <a:ext cx="964630" cy="9646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9CF0E2-EA21-4623-9F49-C2BC3379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13" y="7668633"/>
            <a:ext cx="969348" cy="9632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3131E3-FE41-47F4-A6C5-EDDD440E5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13" y="5654325"/>
            <a:ext cx="969348" cy="9632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CEF0DC-78EC-4942-89BD-87F6BCC0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13" y="3712118"/>
            <a:ext cx="969348" cy="9632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762234-37DC-4B3C-8E37-E5E7CF9AF04D}"/>
              </a:ext>
            </a:extLst>
          </p:cNvPr>
          <p:cNvSpPr txBox="1"/>
          <p:nvPr/>
        </p:nvSpPr>
        <p:spPr>
          <a:xfrm>
            <a:off x="8846387" y="1842055"/>
            <a:ext cx="60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E3E3E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fr-FR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109AA-6FF9-4DE7-9D41-DF0D66E82AC9}"/>
              </a:ext>
            </a:extLst>
          </p:cNvPr>
          <p:cNvSpPr txBox="1"/>
          <p:nvPr/>
        </p:nvSpPr>
        <p:spPr>
          <a:xfrm>
            <a:off x="8839200" y="3835309"/>
            <a:ext cx="921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E3E3E3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lang="fr-FR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07B587-1AEC-47C9-8EF8-576FAFFEDAE9}"/>
              </a:ext>
            </a:extLst>
          </p:cNvPr>
          <p:cNvSpPr txBox="1"/>
          <p:nvPr/>
        </p:nvSpPr>
        <p:spPr>
          <a:xfrm>
            <a:off x="4572000" y="579205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>
                <a:solidFill>
                  <a:srgbClr val="E3E3E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80D37D-B06B-4E92-BF64-622AE6445FDE}"/>
              </a:ext>
            </a:extLst>
          </p:cNvPr>
          <p:cNvSpPr txBox="1"/>
          <p:nvPr/>
        </p:nvSpPr>
        <p:spPr>
          <a:xfrm>
            <a:off x="8934492" y="7796315"/>
            <a:ext cx="826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E3E3E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lang="fr-FR" sz="4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B8FEA-232A-437F-B1BD-A3285BE93BE9}"/>
              </a:ext>
            </a:extLst>
          </p:cNvPr>
          <p:cNvSpPr txBox="1"/>
          <p:nvPr/>
        </p:nvSpPr>
        <p:spPr>
          <a:xfrm>
            <a:off x="9573993" y="1915526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</a:rPr>
              <a:t>Project Background</a:t>
            </a:r>
            <a:endParaRPr lang="fr-FR" sz="280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7B4C0B-15CF-4717-ADF0-CDCE7370F7A2}"/>
              </a:ext>
            </a:extLst>
          </p:cNvPr>
          <p:cNvSpPr txBox="1"/>
          <p:nvPr/>
        </p:nvSpPr>
        <p:spPr>
          <a:xfrm>
            <a:off x="9573993" y="3915877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</a:rPr>
              <a:t>Application Domain</a:t>
            </a:r>
            <a:endParaRPr lang="fr-FR" sz="2800" dirty="0">
              <a:solidFill>
                <a:schemeClr val="accent1">
                  <a:lumMod val="50000"/>
                </a:schemeClr>
              </a:solidFill>
              <a:latin typeface="Canva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047116-1CE9-43ED-9134-718A60E58D7A}"/>
              </a:ext>
            </a:extLst>
          </p:cNvPr>
          <p:cNvSpPr txBox="1"/>
          <p:nvPr/>
        </p:nvSpPr>
        <p:spPr>
          <a:xfrm>
            <a:off x="9573993" y="5877019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</a:rPr>
              <a:t>Problem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DA9023-337E-4783-A03E-846CAB4268DB}"/>
              </a:ext>
            </a:extLst>
          </p:cNvPr>
          <p:cNvSpPr txBox="1"/>
          <p:nvPr/>
        </p:nvSpPr>
        <p:spPr>
          <a:xfrm>
            <a:off x="9677400" y="7892658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nva Sans" panose="020B0604020202020204" charset="0"/>
              </a:rPr>
              <a:t>Proposed Solutions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C2420DC-0A68-4DCB-B1AE-4D4E0072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12787" y="975819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3" grpId="0"/>
      <p:bldP spid="37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5601" y="2823504"/>
            <a:ext cx="6490496" cy="5111268"/>
          </a:xfrm>
          <a:custGeom>
            <a:avLst/>
            <a:gdLst/>
            <a:ahLst/>
            <a:cxnLst/>
            <a:rect l="l" t="t" r="r" b="b"/>
            <a:pathLst>
              <a:path w="7380288" h="5111268">
                <a:moveTo>
                  <a:pt x="0" y="0"/>
                </a:moveTo>
                <a:lnTo>
                  <a:pt x="7380288" y="0"/>
                </a:lnTo>
                <a:lnTo>
                  <a:pt x="7380288" y="5111268"/>
                </a:lnTo>
                <a:lnTo>
                  <a:pt x="0" y="511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556" y="1181100"/>
            <a:ext cx="6483355" cy="90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dirty="0">
                <a:solidFill>
                  <a:srgbClr val="13538A"/>
                </a:solidFill>
                <a:latin typeface="Bell MT" panose="02020503060305020303" pitchFamily="18" charset="0"/>
              </a:rPr>
              <a:t>Project </a:t>
            </a:r>
            <a:r>
              <a:rPr lang="en-US" sz="5400" dirty="0">
                <a:solidFill>
                  <a:schemeClr val="tx2"/>
                </a:solidFill>
                <a:latin typeface="Bell MT" panose="02020503060305020303" pitchFamily="18" charset="0"/>
              </a:rPr>
              <a:t>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1937" y="3082545"/>
            <a:ext cx="8731947" cy="1028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7"/>
              </a:lnSpc>
            </a:pPr>
            <a:r>
              <a:rPr lang="en-US" sz="3200" dirty="0"/>
              <a:t>Project management drives business success and stakeholders satisfaction.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B8CC5-3E8D-4FF8-8CCF-BBB46F8A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17" y="3019753"/>
            <a:ext cx="1085182" cy="109127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55F2F58-01BC-4AA0-8EF8-7104F9ABFB76}"/>
              </a:ext>
            </a:extLst>
          </p:cNvPr>
          <p:cNvSpPr txBox="1"/>
          <p:nvPr/>
        </p:nvSpPr>
        <p:spPr>
          <a:xfrm>
            <a:off x="2218502" y="5025299"/>
            <a:ext cx="8731947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7"/>
              </a:lnSpc>
            </a:pPr>
            <a:r>
              <a:rPr lang="en-US" sz="3200" dirty="0"/>
              <a:t>It aims to meet requirements and improve operations.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6391D-7F5A-46FD-9CE9-32C80FF68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07" y="5025299"/>
            <a:ext cx="1066892" cy="1066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F8B59-8FE9-4106-857A-555E99972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93" y="7224484"/>
            <a:ext cx="1042506" cy="104250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D5FDFC7D-F04E-4C8E-BF3F-78B12F6F5DBD}"/>
              </a:ext>
            </a:extLst>
          </p:cNvPr>
          <p:cNvSpPr txBox="1"/>
          <p:nvPr/>
        </p:nvSpPr>
        <p:spPr>
          <a:xfrm>
            <a:off x="2218502" y="7238503"/>
            <a:ext cx="8731947" cy="1028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7"/>
              </a:lnSpc>
            </a:pPr>
            <a:r>
              <a:rPr lang="en-US" sz="3200" dirty="0"/>
              <a:t>It ensures the timely completion of projects, adherence to budget constraints.</a:t>
            </a:r>
            <a:endParaRPr lang="en-US" sz="7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687103-8A9C-49CE-A78E-5A3A4FA8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2207346"/>
            <a:ext cx="6737643" cy="6072139"/>
          </a:xfrm>
          <a:custGeom>
            <a:avLst/>
            <a:gdLst/>
            <a:ahLst/>
            <a:cxnLst/>
            <a:rect l="l" t="t" r="r" b="b"/>
            <a:pathLst>
              <a:path w="6737643" h="5423803">
                <a:moveTo>
                  <a:pt x="0" y="0"/>
                </a:moveTo>
                <a:lnTo>
                  <a:pt x="6737643" y="0"/>
                </a:lnTo>
                <a:lnTo>
                  <a:pt x="6737643" y="5423803"/>
                </a:lnTo>
                <a:lnTo>
                  <a:pt x="0" y="542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52400" y="1185939"/>
            <a:ext cx="7527984" cy="90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dirty="0">
                <a:solidFill>
                  <a:srgbClr val="13538A"/>
                </a:solidFill>
                <a:latin typeface="Bell MT" panose="02020503060305020303" pitchFamily="18" charset="0"/>
              </a:rPr>
              <a:t>Application Domain: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2792121"/>
            <a:ext cx="8103812" cy="52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061B0-607C-4D9C-8310-F705F081F508}"/>
              </a:ext>
            </a:extLst>
          </p:cNvPr>
          <p:cNvSpPr txBox="1"/>
          <p:nvPr/>
        </p:nvSpPr>
        <p:spPr>
          <a:xfrm>
            <a:off x="676165" y="2814981"/>
            <a:ext cx="810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nva Sans" panose="020B0604020202020204" charset="0"/>
              </a:rPr>
              <a:t>The Higher education Sector which has:</a:t>
            </a:r>
            <a:endParaRPr lang="fr-FR" sz="3200" dirty="0">
              <a:latin typeface="Canva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0025A-C460-4942-B623-C01A63359833}"/>
              </a:ext>
            </a:extLst>
          </p:cNvPr>
          <p:cNvSpPr txBox="1"/>
          <p:nvPr/>
        </p:nvSpPr>
        <p:spPr>
          <a:xfrm>
            <a:off x="2168143" y="4400736"/>
            <a:ext cx="7006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nva Sans" panose="020B0604020202020204" charset="0"/>
              </a:rPr>
              <a:t>Various Stakeholders including Authority </a:t>
            </a:r>
            <a:r>
              <a:rPr lang="en-US" sz="3200" dirty="0" err="1">
                <a:latin typeface="Canva Sans" panose="020B0604020202020204" charset="0"/>
              </a:rPr>
              <a:t>Responsibles</a:t>
            </a:r>
            <a:r>
              <a:rPr lang="en-US" sz="3200" dirty="0">
                <a:latin typeface="Canva Sans" panose="020B0604020202020204" charset="0"/>
              </a:rPr>
              <a:t>.</a:t>
            </a:r>
            <a:endParaRPr lang="fr-FR" sz="3200" dirty="0">
              <a:latin typeface="Canva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CF33F-5E1A-4DD8-BEC2-143E5EE5CF1A}"/>
              </a:ext>
            </a:extLst>
          </p:cNvPr>
          <p:cNvSpPr txBox="1"/>
          <p:nvPr/>
        </p:nvSpPr>
        <p:spPr>
          <a:xfrm>
            <a:off x="2152903" y="6478934"/>
            <a:ext cx="702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nva Sans" panose="020B0604020202020204" charset="0"/>
              </a:rPr>
              <a:t>Intricate Processes and laws.</a:t>
            </a:r>
            <a:endParaRPr lang="fr-FR" sz="3200" dirty="0">
              <a:latin typeface="Canva San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284ED-CB3A-466D-BD04-B913A7E9B179}"/>
              </a:ext>
            </a:extLst>
          </p:cNvPr>
          <p:cNvSpPr txBox="1"/>
          <p:nvPr/>
        </p:nvSpPr>
        <p:spPr>
          <a:xfrm>
            <a:off x="2122423" y="8264744"/>
            <a:ext cx="702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nva Sans" panose="020B0604020202020204" charset="0"/>
              </a:rPr>
              <a:t>Confidential Documents.</a:t>
            </a:r>
            <a:endParaRPr lang="fr-FR" sz="3200" dirty="0">
              <a:latin typeface="Canva San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223614-7B8A-4E86-A9A5-3DFFEB712E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029" y="6143378"/>
            <a:ext cx="1213209" cy="1255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E0A07-39BA-42F6-A3FC-56D485A346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012" y="7886351"/>
            <a:ext cx="1347333" cy="1042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B635F-9E95-4109-AC07-BC907EC076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3267" y="4576847"/>
            <a:ext cx="1268078" cy="786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C55B7-F99D-482D-9B2F-5E3E6671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68542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2186329"/>
            <a:ext cx="5576356" cy="6638519"/>
          </a:xfrm>
          <a:custGeom>
            <a:avLst/>
            <a:gdLst/>
            <a:ahLst/>
            <a:cxnLst/>
            <a:rect l="l" t="t" r="r" b="b"/>
            <a:pathLst>
              <a:path w="5576356" h="6638519">
                <a:moveTo>
                  <a:pt x="0" y="0"/>
                </a:moveTo>
                <a:lnTo>
                  <a:pt x="5576356" y="0"/>
                </a:lnTo>
                <a:lnTo>
                  <a:pt x="5576356" y="6638519"/>
                </a:lnTo>
                <a:lnTo>
                  <a:pt x="0" y="6638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reflection blurRad="6350" stA="50000" endA="300" endPos="55000" dir="5400000" sy="-100000" algn="bl" rotWithShape="0"/>
          </a:effectLst>
        </p:spPr>
      </p:sp>
      <p:sp>
        <p:nvSpPr>
          <p:cNvPr id="3" name="TextBox 3"/>
          <p:cNvSpPr txBox="1"/>
          <p:nvPr/>
        </p:nvSpPr>
        <p:spPr>
          <a:xfrm>
            <a:off x="228600" y="909341"/>
            <a:ext cx="7527984" cy="90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dirty="0">
                <a:solidFill>
                  <a:srgbClr val="13538A"/>
                </a:solidFill>
                <a:latin typeface="Bell MT" panose="02020503060305020303" pitchFamily="18" charset="0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1892" y="2414399"/>
            <a:ext cx="9542481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</a:rPr>
              <a:t>Old-fashioned paper-based approaches, are: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8770" y="3842891"/>
            <a:ext cx="76927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anva Sans"/>
              </a:rPr>
              <a:t>Time-consuming, leading to delays</a:t>
            </a: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</a:rPr>
              <a:t>   and inefficiencies.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0528" y="5912935"/>
            <a:ext cx="76927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</a:rPr>
              <a:t>   Prone to errors due to manual data entry.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6750" y="7982873"/>
            <a:ext cx="76927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</a:rPr>
              <a:t>Burdened with tedious tasks.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381FE-5731-41C9-BC6F-8E83CC2F7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8422" y="3806699"/>
            <a:ext cx="1216657" cy="12166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99E8A-9DC6-43D6-B2C8-EFBB42A3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870" y="7663415"/>
            <a:ext cx="1213209" cy="1219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751DE-3E88-404B-94F2-A619122D8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870" y="5679314"/>
            <a:ext cx="1213209" cy="1219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B127D-2FEF-489F-9069-818AADD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67395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scene3d>
          <a:camera prst="isometricOffAxis1Left">
            <a:rot lat="1140000" lon="3000000" rev="120000"/>
          </a:camera>
          <a:lightRig rig="soft" dir="t">
            <a:rot lat="0" lon="0" rev="9000000"/>
          </a:lightRig>
        </a:scene3d>
        <a:sp3d extrusionH="1320800">
          <a:extrusionClr>
            <a:schemeClr val="accent5"/>
          </a:extrusionClr>
          <a:contourClr>
            <a:schemeClr val="accent5"/>
          </a:contourClr>
        </a:sp3d>
      </a:spPr>
      <a:bodyPr rtlCol="0" anchor="ctr"/>
      <a:lstStyle>
        <a:defPPr algn="ctr">
          <a:defRPr sz="27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10272</TotalTime>
  <Words>837</Words>
  <Application>Microsoft Office PowerPoint</Application>
  <PresentationFormat>Custom</PresentationFormat>
  <Paragraphs>225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Twentieth Century</vt:lpstr>
      <vt:lpstr>Aldhabi</vt:lpstr>
      <vt:lpstr>Edwardian Script ITC</vt:lpstr>
      <vt:lpstr>Bell MT</vt:lpstr>
      <vt:lpstr>Gabriola</vt:lpstr>
      <vt:lpstr>Aileron Regular</vt:lpstr>
      <vt:lpstr>Aileron Regular Bold</vt:lpstr>
      <vt:lpstr>Canva Sans Bold</vt:lpstr>
      <vt:lpstr>Code Pro</vt:lpstr>
      <vt:lpstr>Open Sans</vt:lpstr>
      <vt:lpstr>Calibri</vt:lpstr>
      <vt:lpstr>Arial</vt:lpstr>
      <vt:lpstr>Canva Sans</vt:lpstr>
      <vt:lpstr>Rockwell</vt:lpstr>
      <vt:lpstr>Aileron Heavy</vt:lpstr>
      <vt:lpstr>Office Theme</vt:lpstr>
      <vt:lpstr>Contents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Cycle Visual Charts Presentation in Blue White Teal Simple Style</dc:title>
  <cp:lastModifiedBy>mohamed</cp:lastModifiedBy>
  <cp:revision>16</cp:revision>
  <dcterms:created xsi:type="dcterms:W3CDTF">2006-08-16T00:00:00Z</dcterms:created>
  <dcterms:modified xsi:type="dcterms:W3CDTF">2023-07-01T23:29:11Z</dcterms:modified>
  <dc:identifier>DAFmeofz5ZQ</dc:identifier>
</cp:coreProperties>
</file>